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3"/>
  </p:notesMasterIdLst>
  <p:sldIdLst>
    <p:sldId id="262" r:id="rId2"/>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72"/>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D6F38602-2E21-4FE4-8A23-B2D5F9A5F620}" type="datetimeFigureOut">
              <a:rPr lang="en-US" smtClean="0"/>
              <a:pPr/>
              <a:t>5/29/2016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C61CFAE5-D05A-454B-880D-3FA8A81F3AC9}" type="slidenum">
              <a:rPr lang="en-US" smtClean="0"/>
              <a:pPr/>
              <a:t>‹#›</a:t>
            </a:fld>
            <a:endParaRPr lang="en-US"/>
          </a:p>
        </p:txBody>
      </p:sp>
    </p:spTree>
    <p:extLst>
      <p:ext uri="{BB962C8B-B14F-4D97-AF65-F5344CB8AC3E}">
        <p14:creationId xmlns:p14="http://schemas.microsoft.com/office/powerpoint/2010/main" val="1580551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61CFAE5-D05A-454B-880D-3FA8A81F3AC9}" type="slidenum">
              <a:rPr lang="en-US" smtClean="0"/>
              <a:pPr/>
              <a:t>1</a:t>
            </a:fld>
            <a:endParaRPr lang="en-US"/>
          </a:p>
        </p:txBody>
      </p:sp>
    </p:spTree>
    <p:extLst>
      <p:ext uri="{BB962C8B-B14F-4D97-AF65-F5344CB8AC3E}">
        <p14:creationId xmlns:p14="http://schemas.microsoft.com/office/powerpoint/2010/main" val="2817799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4FE2B4-E112-4CA5-AF77-58945A79444D}" type="datetimeFigureOut">
              <a:rPr lang="en-US" smtClean="0"/>
              <a:pPr/>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231737143"/>
      </p:ext>
    </p:extLst>
  </p:cSld>
  <p:clrMapOvr>
    <a:masterClrMapping/>
  </p:clrMapOvr>
  <p:transition spd="slow">
    <p:wip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FE2B4-E112-4CA5-AF77-58945A79444D}" type="datetimeFigureOut">
              <a:rPr lang="en-US" smtClean="0"/>
              <a:pPr/>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82737673"/>
      </p:ext>
    </p:extLst>
  </p:cSld>
  <p:clrMapOvr>
    <a:masterClrMapping/>
  </p:clrMapOvr>
  <p:transition spd="slow">
    <p:wip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FE2B4-E112-4CA5-AF77-58945A79444D}" type="datetimeFigureOut">
              <a:rPr lang="en-US" smtClean="0"/>
              <a:pPr/>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2939006712"/>
      </p:ext>
    </p:extLst>
  </p:cSld>
  <p:clrMapOvr>
    <a:masterClrMapping/>
  </p:clrMapOvr>
  <p:transition spd="slow">
    <p:wip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4FE2B4-E112-4CA5-AF77-58945A79444D}" type="datetimeFigureOut">
              <a:rPr lang="en-US" smtClean="0"/>
              <a:pPr/>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4197507398"/>
      </p:ext>
    </p:extLst>
  </p:cSld>
  <p:clrMapOvr>
    <a:masterClrMapping/>
  </p:clrMapOvr>
  <p:transition spd="slow">
    <p:wip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4FE2B4-E112-4CA5-AF77-58945A79444D}" type="datetimeFigureOut">
              <a:rPr lang="en-US" smtClean="0"/>
              <a:pPr/>
              <a:t>5/29/2016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3129912888"/>
      </p:ext>
    </p:extLst>
  </p:cSld>
  <p:clrMapOvr>
    <a:masterClrMapping/>
  </p:clrMapOvr>
  <p:transition spd="slow">
    <p:wip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4FE2B4-E112-4CA5-AF77-58945A79444D}" type="datetimeFigureOut">
              <a:rPr lang="en-US" smtClean="0"/>
              <a:pPr/>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1688530771"/>
      </p:ext>
    </p:extLst>
  </p:cSld>
  <p:clrMapOvr>
    <a:masterClrMapping/>
  </p:clrMapOvr>
  <p:transition spd="slow">
    <p:wip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4FE2B4-E112-4CA5-AF77-58945A79444D}" type="datetimeFigureOut">
              <a:rPr lang="en-US" smtClean="0"/>
              <a:pPr/>
              <a:t>5/29/2016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3903545593"/>
      </p:ext>
    </p:extLst>
  </p:cSld>
  <p:clrMapOvr>
    <a:masterClrMapping/>
  </p:clrMapOvr>
  <p:transition spd="slow">
    <p:wip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4FE2B4-E112-4CA5-AF77-58945A79444D}" type="datetimeFigureOut">
              <a:rPr lang="en-US" smtClean="0"/>
              <a:pPr/>
              <a:t>5/29/2016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3645714238"/>
      </p:ext>
    </p:extLst>
  </p:cSld>
  <p:clrMapOvr>
    <a:masterClrMapping/>
  </p:clrMapOvr>
  <p:transition spd="slow">
    <p:wip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FE2B4-E112-4CA5-AF77-58945A79444D}" type="datetimeFigureOut">
              <a:rPr lang="en-US" smtClean="0"/>
              <a:pPr/>
              <a:t>5/29/2016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4093385891"/>
      </p:ext>
    </p:extLst>
  </p:cSld>
  <p:clrMapOvr>
    <a:masterClrMapping/>
  </p:clrMapOvr>
  <p:transition spd="slow">
    <p:wip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FE2B4-E112-4CA5-AF77-58945A79444D}" type="datetimeFigureOut">
              <a:rPr lang="en-US" smtClean="0"/>
              <a:pPr/>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805501850"/>
      </p:ext>
    </p:extLst>
  </p:cSld>
  <p:clrMapOvr>
    <a:masterClrMapping/>
  </p:clrMapOvr>
  <p:transition spd="slow">
    <p:wip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4FE2B4-E112-4CA5-AF77-58945A79444D}" type="datetimeFigureOut">
              <a:rPr lang="en-US" smtClean="0"/>
              <a:pPr/>
              <a:t>5/29/2016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0652BB-365C-4CF2-836A-7DC6D6758C83}" type="slidenum">
              <a:rPr lang="en-US" smtClean="0"/>
              <a:pPr/>
              <a:t>‹#›</a:t>
            </a:fld>
            <a:endParaRPr lang="en-US"/>
          </a:p>
        </p:txBody>
      </p:sp>
    </p:spTree>
    <p:extLst>
      <p:ext uri="{BB962C8B-B14F-4D97-AF65-F5344CB8AC3E}">
        <p14:creationId xmlns:p14="http://schemas.microsoft.com/office/powerpoint/2010/main" val="709157001"/>
      </p:ext>
    </p:extLst>
  </p:cSld>
  <p:clrMapOvr>
    <a:masterClrMapping/>
  </p:clrMapOvr>
  <p:transition spd="slow">
    <p:wip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FE2B4-E112-4CA5-AF77-58945A79444D}" type="datetimeFigureOut">
              <a:rPr lang="en-US" smtClean="0"/>
              <a:pPr/>
              <a:t>5/29/2016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0652BB-365C-4CF2-836A-7DC6D6758C83}" type="slidenum">
              <a:rPr lang="en-US" smtClean="0"/>
              <a:pPr/>
              <a:t>‹#›</a:t>
            </a:fld>
            <a:endParaRPr lang="en-US"/>
          </a:p>
        </p:txBody>
      </p:sp>
    </p:spTree>
    <p:extLst>
      <p:ext uri="{BB962C8B-B14F-4D97-AF65-F5344CB8AC3E}">
        <p14:creationId xmlns:p14="http://schemas.microsoft.com/office/powerpoint/2010/main" val="655884095"/>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wip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p:cNvCxnSpPr/>
          <p:nvPr/>
        </p:nvCxnSpPr>
        <p:spPr>
          <a:xfrm>
            <a:off x="4688773" y="630591"/>
            <a:ext cx="8220" cy="207609"/>
          </a:xfrm>
          <a:prstGeom prst="line">
            <a:avLst/>
          </a:prstGeom>
          <a:ln/>
        </p:spPr>
        <p:style>
          <a:lnRef idx="1">
            <a:schemeClr val="dk1"/>
          </a:lnRef>
          <a:fillRef idx="0">
            <a:schemeClr val="dk1"/>
          </a:fillRef>
          <a:effectRef idx="0">
            <a:schemeClr val="dk1"/>
          </a:effectRef>
          <a:fontRef idx="minor">
            <a:schemeClr val="tx1"/>
          </a:fontRef>
        </p:style>
      </p:cxnSp>
      <p:sp>
        <p:nvSpPr>
          <p:cNvPr id="20" name="Title 4"/>
          <p:cNvSpPr txBox="1">
            <a:spLocks/>
          </p:cNvSpPr>
          <p:nvPr/>
        </p:nvSpPr>
        <p:spPr>
          <a:xfrm>
            <a:off x="2590289" y="-118565"/>
            <a:ext cx="4162982" cy="5635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u="sng" dirty="0" smtClean="0"/>
              <a:t>ORGANISATION CHART </a:t>
            </a:r>
            <a:endParaRPr lang="en-US" sz="2400" b="1" u="sng" dirty="0"/>
          </a:p>
        </p:txBody>
      </p:sp>
      <p:sp>
        <p:nvSpPr>
          <p:cNvPr id="22" name="Rounded Rectangle 21"/>
          <p:cNvSpPr/>
          <p:nvPr/>
        </p:nvSpPr>
        <p:spPr>
          <a:xfrm>
            <a:off x="3505200" y="350388"/>
            <a:ext cx="2285999" cy="29112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latin typeface="Arial Black" pitchFamily="34" charset="0"/>
              </a:rPr>
              <a:t>CHAIRMAN</a:t>
            </a:r>
          </a:p>
          <a:p>
            <a:pPr algn="ctr"/>
            <a:r>
              <a:rPr lang="en-US" sz="850" dirty="0" smtClean="0">
                <a:solidFill>
                  <a:schemeClr val="tx1"/>
                </a:solidFill>
                <a:latin typeface="Arial Black" pitchFamily="34" charset="0"/>
              </a:rPr>
              <a:t>Mr. </a:t>
            </a:r>
            <a:r>
              <a:rPr lang="en-US" sz="850" dirty="0" err="1" smtClean="0">
                <a:solidFill>
                  <a:schemeClr val="tx1"/>
                </a:solidFill>
                <a:latin typeface="Arial Black" pitchFamily="34" charset="0"/>
              </a:rPr>
              <a:t>Tareq</a:t>
            </a:r>
            <a:r>
              <a:rPr lang="en-US" sz="850" dirty="0" smtClean="0">
                <a:solidFill>
                  <a:schemeClr val="tx1"/>
                </a:solidFill>
                <a:latin typeface="Arial Black" pitchFamily="34" charset="0"/>
              </a:rPr>
              <a:t> Bader Salem Al </a:t>
            </a:r>
            <a:r>
              <a:rPr lang="en-US" sz="850" dirty="0" err="1" smtClean="0">
                <a:solidFill>
                  <a:schemeClr val="tx1"/>
                </a:solidFill>
                <a:latin typeface="Arial Black" pitchFamily="34" charset="0"/>
              </a:rPr>
              <a:t>Mutawa</a:t>
            </a:r>
            <a:r>
              <a:rPr lang="en-US" sz="850" dirty="0" smtClean="0">
                <a:solidFill>
                  <a:schemeClr val="tx1"/>
                </a:solidFill>
                <a:latin typeface="Arial Black" pitchFamily="34" charset="0"/>
              </a:rPr>
              <a:t> </a:t>
            </a:r>
            <a:endParaRPr lang="en-US" sz="850" dirty="0">
              <a:solidFill>
                <a:schemeClr val="tx1"/>
              </a:solidFill>
              <a:latin typeface="Arial Black" pitchFamily="34" charset="0"/>
            </a:endParaRPr>
          </a:p>
        </p:txBody>
      </p:sp>
      <p:sp>
        <p:nvSpPr>
          <p:cNvPr id="31" name="Rounded Rectangle 30"/>
          <p:cNvSpPr/>
          <p:nvPr/>
        </p:nvSpPr>
        <p:spPr>
          <a:xfrm>
            <a:off x="3947278" y="1084759"/>
            <a:ext cx="1532302" cy="28684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latin typeface="Arial Black" pitchFamily="34" charset="0"/>
              </a:rPr>
              <a:t>General Manager</a:t>
            </a:r>
          </a:p>
          <a:p>
            <a:pPr algn="ctr"/>
            <a:r>
              <a:rPr lang="en-US" sz="750" dirty="0" smtClean="0">
                <a:solidFill>
                  <a:schemeClr val="tx1"/>
                </a:solidFill>
                <a:latin typeface="Arial Black" pitchFamily="34" charset="0"/>
              </a:rPr>
              <a:t>Mr. Nabil </a:t>
            </a:r>
            <a:r>
              <a:rPr lang="en-US" sz="750" dirty="0" err="1" smtClean="0">
                <a:solidFill>
                  <a:schemeClr val="tx1"/>
                </a:solidFill>
                <a:latin typeface="Arial Black" pitchFamily="34" charset="0"/>
              </a:rPr>
              <a:t>Awad</a:t>
            </a:r>
            <a:r>
              <a:rPr lang="en-US" sz="750" dirty="0" smtClean="0">
                <a:solidFill>
                  <a:schemeClr val="tx1"/>
                </a:solidFill>
                <a:latin typeface="Arial Black" pitchFamily="34" charset="0"/>
              </a:rPr>
              <a:t> </a:t>
            </a:r>
            <a:endParaRPr lang="en-US" sz="750" dirty="0">
              <a:solidFill>
                <a:schemeClr val="tx1"/>
              </a:solidFill>
              <a:latin typeface="Arial Black" pitchFamily="34" charset="0"/>
            </a:endParaRPr>
          </a:p>
        </p:txBody>
      </p:sp>
      <p:cxnSp>
        <p:nvCxnSpPr>
          <p:cNvPr id="47" name="Straight Connector 46"/>
          <p:cNvCxnSpPr/>
          <p:nvPr/>
        </p:nvCxnSpPr>
        <p:spPr>
          <a:xfrm>
            <a:off x="4722505" y="1716388"/>
            <a:ext cx="0" cy="108857"/>
          </a:xfrm>
          <a:prstGeom prst="line">
            <a:avLst/>
          </a:prstGeom>
          <a:ln/>
        </p:spPr>
        <p:style>
          <a:lnRef idx="1">
            <a:schemeClr val="dk1"/>
          </a:lnRef>
          <a:fillRef idx="0">
            <a:schemeClr val="dk1"/>
          </a:fillRef>
          <a:effectRef idx="0">
            <a:schemeClr val="dk1"/>
          </a:effectRef>
          <a:fontRef idx="minor">
            <a:schemeClr val="tx1"/>
          </a:fontRef>
        </p:style>
      </p:cxnSp>
      <p:cxnSp>
        <p:nvCxnSpPr>
          <p:cNvPr id="58" name="Straight Connector 57"/>
          <p:cNvCxnSpPr/>
          <p:nvPr/>
        </p:nvCxnSpPr>
        <p:spPr>
          <a:xfrm>
            <a:off x="3271693" y="1833152"/>
            <a:ext cx="4371355" cy="23683"/>
          </a:xfrm>
          <a:prstGeom prst="line">
            <a:avLst/>
          </a:prstGeom>
          <a:ln/>
        </p:spPr>
        <p:style>
          <a:lnRef idx="1">
            <a:schemeClr val="dk1"/>
          </a:lnRef>
          <a:fillRef idx="0">
            <a:schemeClr val="dk1"/>
          </a:fillRef>
          <a:effectRef idx="0">
            <a:schemeClr val="dk1"/>
          </a:effectRef>
          <a:fontRef idx="minor">
            <a:schemeClr val="tx1"/>
          </a:fontRef>
        </p:style>
      </p:cxnSp>
      <p:cxnSp>
        <p:nvCxnSpPr>
          <p:cNvPr id="59" name="Straight Connector 58"/>
          <p:cNvCxnSpPr/>
          <p:nvPr/>
        </p:nvCxnSpPr>
        <p:spPr>
          <a:xfrm>
            <a:off x="3124200" y="1920100"/>
            <a:ext cx="0" cy="249926"/>
          </a:xfrm>
          <a:prstGeom prst="line">
            <a:avLst/>
          </a:prstGeom>
          <a:ln/>
        </p:spPr>
        <p:style>
          <a:lnRef idx="1">
            <a:schemeClr val="dk1"/>
          </a:lnRef>
          <a:fillRef idx="0">
            <a:schemeClr val="dk1"/>
          </a:fillRef>
          <a:effectRef idx="0">
            <a:schemeClr val="dk1"/>
          </a:effectRef>
          <a:fontRef idx="minor">
            <a:schemeClr val="tx1"/>
          </a:fontRef>
        </p:style>
      </p:cxnSp>
      <p:cxnSp>
        <p:nvCxnSpPr>
          <p:cNvPr id="62" name="Straight Connector 61"/>
          <p:cNvCxnSpPr/>
          <p:nvPr/>
        </p:nvCxnSpPr>
        <p:spPr>
          <a:xfrm>
            <a:off x="5791199" y="1856835"/>
            <a:ext cx="1" cy="127377"/>
          </a:xfrm>
          <a:prstGeom prst="line">
            <a:avLst/>
          </a:prstGeom>
          <a:ln/>
        </p:spPr>
        <p:style>
          <a:lnRef idx="1">
            <a:schemeClr val="dk1"/>
          </a:lnRef>
          <a:fillRef idx="0">
            <a:schemeClr val="dk1"/>
          </a:fillRef>
          <a:effectRef idx="0">
            <a:schemeClr val="dk1"/>
          </a:effectRef>
          <a:fontRef idx="minor">
            <a:schemeClr val="tx1"/>
          </a:fontRef>
        </p:style>
      </p:cxnSp>
      <p:sp>
        <p:nvSpPr>
          <p:cNvPr id="69" name="Rounded Rectangle 68"/>
          <p:cNvSpPr/>
          <p:nvPr/>
        </p:nvSpPr>
        <p:spPr>
          <a:xfrm>
            <a:off x="2479523" y="2034692"/>
            <a:ext cx="1579144" cy="326864"/>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a:t>
            </a:r>
            <a:r>
              <a:rPr lang="en-US" sz="1100" dirty="0" err="1" smtClean="0">
                <a:solidFill>
                  <a:schemeClr val="tx1"/>
                </a:solidFill>
                <a:latin typeface="Arial Black" pitchFamily="34" charset="0"/>
              </a:rPr>
              <a:t>Souheil</a:t>
            </a:r>
            <a:r>
              <a:rPr lang="en-US" sz="1100" dirty="0" smtClean="0">
                <a:solidFill>
                  <a:schemeClr val="tx1"/>
                </a:solidFill>
                <a:latin typeface="Arial Black" pitchFamily="34" charset="0"/>
              </a:rPr>
              <a:t> </a:t>
            </a:r>
            <a:r>
              <a:rPr lang="en-US" sz="1100" dirty="0" err="1" smtClean="0">
                <a:solidFill>
                  <a:schemeClr val="tx1"/>
                </a:solidFill>
                <a:latin typeface="Arial Black" pitchFamily="34" charset="0"/>
              </a:rPr>
              <a:t>Mardo</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sp>
        <p:nvSpPr>
          <p:cNvPr id="70" name="Rounded Rectangle 69"/>
          <p:cNvSpPr/>
          <p:nvPr/>
        </p:nvSpPr>
        <p:spPr>
          <a:xfrm>
            <a:off x="2435256" y="2935476"/>
            <a:ext cx="1638804" cy="396314"/>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Black" pitchFamily="34" charset="0"/>
              </a:rPr>
              <a:t>Eng. </a:t>
            </a:r>
            <a:r>
              <a:rPr lang="en-US" sz="1100" b="1" dirty="0" err="1" smtClean="0">
                <a:solidFill>
                  <a:schemeClr val="tx1"/>
                </a:solidFill>
                <a:latin typeface="Arial Black" pitchFamily="34" charset="0"/>
              </a:rPr>
              <a:t>Joudat</a:t>
            </a:r>
            <a:r>
              <a:rPr lang="en-US" sz="1100" b="1" dirty="0" smtClean="0">
                <a:solidFill>
                  <a:schemeClr val="tx1"/>
                </a:solidFill>
                <a:latin typeface="Arial Black" pitchFamily="34" charset="0"/>
              </a:rPr>
              <a:t> </a:t>
            </a:r>
            <a:r>
              <a:rPr lang="en-US" sz="1100" b="1" dirty="0" err="1" smtClean="0">
                <a:solidFill>
                  <a:schemeClr val="tx1"/>
                </a:solidFill>
                <a:latin typeface="Arial Black" pitchFamily="34" charset="0"/>
              </a:rPr>
              <a:t>Marrash</a:t>
            </a:r>
            <a:r>
              <a:rPr lang="en-US" sz="1100" b="1" dirty="0" smtClean="0">
                <a:solidFill>
                  <a:schemeClr val="tx1"/>
                </a:solidFill>
                <a:latin typeface="Arial Black" pitchFamily="34" charset="0"/>
              </a:rPr>
              <a:t> </a:t>
            </a:r>
            <a:endParaRPr lang="en-US" sz="900" b="1" dirty="0">
              <a:solidFill>
                <a:schemeClr val="tx1"/>
              </a:solidFill>
              <a:latin typeface="Arial Black" pitchFamily="34" charset="0"/>
            </a:endParaRPr>
          </a:p>
        </p:txBody>
      </p:sp>
      <p:sp>
        <p:nvSpPr>
          <p:cNvPr id="71" name="Rounded Rectangle 70"/>
          <p:cNvSpPr/>
          <p:nvPr/>
        </p:nvSpPr>
        <p:spPr>
          <a:xfrm>
            <a:off x="2430099" y="3467548"/>
            <a:ext cx="1600199" cy="38317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Adel </a:t>
            </a:r>
            <a:r>
              <a:rPr lang="en-US" sz="1100" dirty="0" err="1" smtClean="0">
                <a:solidFill>
                  <a:schemeClr val="tx1"/>
                </a:solidFill>
                <a:latin typeface="Arial Black" pitchFamily="34" charset="0"/>
              </a:rPr>
              <a:t>Yusef</a:t>
            </a:r>
            <a:r>
              <a:rPr lang="en-US" sz="1100" dirty="0" smtClean="0">
                <a:solidFill>
                  <a:schemeClr val="tx1"/>
                </a:solidFill>
                <a:latin typeface="Arial Black" pitchFamily="34" charset="0"/>
              </a:rPr>
              <a:t> Philips</a:t>
            </a:r>
            <a:endParaRPr lang="en-US" sz="900" dirty="0">
              <a:solidFill>
                <a:schemeClr val="tx1"/>
              </a:solidFill>
              <a:latin typeface="Arial Black" pitchFamily="34" charset="0"/>
            </a:endParaRPr>
          </a:p>
        </p:txBody>
      </p:sp>
      <p:sp>
        <p:nvSpPr>
          <p:cNvPr id="74" name="Rounded Rectangle 73"/>
          <p:cNvSpPr/>
          <p:nvPr/>
        </p:nvSpPr>
        <p:spPr>
          <a:xfrm>
            <a:off x="2418403" y="3970622"/>
            <a:ext cx="1600199" cy="364900"/>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a:t>
            </a:r>
            <a:r>
              <a:rPr lang="en-US" sz="1100" dirty="0" err="1" smtClean="0">
                <a:solidFill>
                  <a:schemeClr val="tx1"/>
                </a:solidFill>
                <a:latin typeface="Arial Black" pitchFamily="34" charset="0"/>
              </a:rPr>
              <a:t>Hussam</a:t>
            </a:r>
            <a:r>
              <a:rPr lang="en-US" sz="1100" dirty="0" smtClean="0">
                <a:solidFill>
                  <a:schemeClr val="tx1"/>
                </a:solidFill>
                <a:latin typeface="Arial Black" pitchFamily="34" charset="0"/>
              </a:rPr>
              <a:t> </a:t>
            </a:r>
            <a:r>
              <a:rPr lang="en-US" sz="1100" dirty="0" err="1" smtClean="0">
                <a:solidFill>
                  <a:schemeClr val="tx1"/>
                </a:solidFill>
                <a:latin typeface="Arial Black" pitchFamily="34" charset="0"/>
              </a:rPr>
              <a:t>Tourjuman</a:t>
            </a:r>
            <a:endParaRPr lang="en-US" sz="900" dirty="0">
              <a:solidFill>
                <a:schemeClr val="tx1"/>
              </a:solidFill>
              <a:latin typeface="Arial Black" pitchFamily="34" charset="0"/>
            </a:endParaRPr>
          </a:p>
        </p:txBody>
      </p:sp>
      <p:sp>
        <p:nvSpPr>
          <p:cNvPr id="77" name="Rounded Rectangle 76"/>
          <p:cNvSpPr/>
          <p:nvPr/>
        </p:nvSpPr>
        <p:spPr>
          <a:xfrm>
            <a:off x="2427837" y="4467369"/>
            <a:ext cx="1600199" cy="36191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Nader </a:t>
            </a:r>
            <a:r>
              <a:rPr lang="en-US" sz="1100" dirty="0" err="1" smtClean="0">
                <a:solidFill>
                  <a:schemeClr val="tx1"/>
                </a:solidFill>
                <a:latin typeface="Arial Black" pitchFamily="34" charset="0"/>
              </a:rPr>
              <a:t>Malaeb</a:t>
            </a:r>
            <a:endParaRPr lang="en-US" sz="900" dirty="0">
              <a:solidFill>
                <a:schemeClr val="tx1"/>
              </a:solidFill>
              <a:latin typeface="Arial Black" pitchFamily="34" charset="0"/>
            </a:endParaRPr>
          </a:p>
        </p:txBody>
      </p:sp>
      <p:sp>
        <p:nvSpPr>
          <p:cNvPr id="79" name="Rounded Rectangle 78"/>
          <p:cNvSpPr/>
          <p:nvPr/>
        </p:nvSpPr>
        <p:spPr>
          <a:xfrm>
            <a:off x="2439906" y="5024621"/>
            <a:ext cx="1600199" cy="37087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smtClean="0">
                <a:solidFill>
                  <a:schemeClr val="tx1"/>
                </a:solidFill>
                <a:latin typeface="Arial Black" pitchFamily="34" charset="0"/>
              </a:rPr>
              <a:t>Eng. Sahar </a:t>
            </a:r>
            <a:r>
              <a:rPr lang="en-US" sz="1100" dirty="0" err="1" smtClean="0">
                <a:solidFill>
                  <a:schemeClr val="tx1"/>
                </a:solidFill>
                <a:latin typeface="Arial Black" pitchFamily="34" charset="0"/>
              </a:rPr>
              <a:t>Chane</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sp>
        <p:nvSpPr>
          <p:cNvPr id="80" name="Rounded Rectangle 79"/>
          <p:cNvSpPr/>
          <p:nvPr/>
        </p:nvSpPr>
        <p:spPr>
          <a:xfrm>
            <a:off x="1291327" y="2104578"/>
            <a:ext cx="932511"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sp>
        <p:nvSpPr>
          <p:cNvPr id="89" name="Rounded Rectangle 88"/>
          <p:cNvSpPr/>
          <p:nvPr/>
        </p:nvSpPr>
        <p:spPr>
          <a:xfrm>
            <a:off x="1236552" y="3038264"/>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 </a:t>
            </a:r>
            <a:endParaRPr lang="en-US" sz="700" dirty="0">
              <a:solidFill>
                <a:schemeClr val="tx1"/>
              </a:solidFill>
              <a:latin typeface="Arial Black" pitchFamily="34" charset="0"/>
            </a:endParaRPr>
          </a:p>
        </p:txBody>
      </p:sp>
      <p:sp>
        <p:nvSpPr>
          <p:cNvPr id="91" name="Rounded Rectangle 90"/>
          <p:cNvSpPr/>
          <p:nvPr/>
        </p:nvSpPr>
        <p:spPr>
          <a:xfrm>
            <a:off x="1234287" y="3549146"/>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 </a:t>
            </a:r>
            <a:endParaRPr lang="en-US" sz="700" dirty="0">
              <a:solidFill>
                <a:schemeClr val="tx1"/>
              </a:solidFill>
              <a:latin typeface="Arial Black" pitchFamily="34" charset="0"/>
            </a:endParaRPr>
          </a:p>
        </p:txBody>
      </p:sp>
      <p:sp>
        <p:nvSpPr>
          <p:cNvPr id="92" name="Rounded Rectangle 91"/>
          <p:cNvSpPr/>
          <p:nvPr/>
        </p:nvSpPr>
        <p:spPr>
          <a:xfrm>
            <a:off x="1272627" y="4056708"/>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 </a:t>
            </a:r>
            <a:endParaRPr lang="en-US" sz="700" dirty="0">
              <a:solidFill>
                <a:schemeClr val="tx1"/>
              </a:solidFill>
              <a:latin typeface="Arial Black" pitchFamily="34" charset="0"/>
            </a:endParaRPr>
          </a:p>
        </p:txBody>
      </p:sp>
      <p:sp>
        <p:nvSpPr>
          <p:cNvPr id="93" name="Rounded Rectangle 92"/>
          <p:cNvSpPr/>
          <p:nvPr/>
        </p:nvSpPr>
        <p:spPr>
          <a:xfrm>
            <a:off x="1301836" y="4547857"/>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 </a:t>
            </a:r>
            <a:endParaRPr lang="en-US" sz="700" dirty="0">
              <a:solidFill>
                <a:schemeClr val="tx1"/>
              </a:solidFill>
              <a:latin typeface="Arial Black" pitchFamily="34" charset="0"/>
            </a:endParaRPr>
          </a:p>
        </p:txBody>
      </p:sp>
      <p:sp>
        <p:nvSpPr>
          <p:cNvPr id="94" name="Rounded Rectangle 93"/>
          <p:cNvSpPr/>
          <p:nvPr/>
        </p:nvSpPr>
        <p:spPr>
          <a:xfrm>
            <a:off x="1307442" y="5185221"/>
            <a:ext cx="964294" cy="253489"/>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cxnSp>
        <p:nvCxnSpPr>
          <p:cNvPr id="95" name="Straight Connector 94"/>
          <p:cNvCxnSpPr/>
          <p:nvPr/>
        </p:nvCxnSpPr>
        <p:spPr>
          <a:xfrm>
            <a:off x="550452" y="2024964"/>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96" name="Rounded Rectangle 95"/>
          <p:cNvSpPr/>
          <p:nvPr/>
        </p:nvSpPr>
        <p:spPr>
          <a:xfrm>
            <a:off x="124186" y="2138463"/>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97" name="Rounded Rectangle 96"/>
          <p:cNvSpPr/>
          <p:nvPr/>
        </p:nvSpPr>
        <p:spPr>
          <a:xfrm>
            <a:off x="124186" y="2372268"/>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04" name="Straight Connector 103"/>
          <p:cNvCxnSpPr/>
          <p:nvPr/>
        </p:nvCxnSpPr>
        <p:spPr>
          <a:xfrm>
            <a:off x="550452" y="2031224"/>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05" name="Straight Connector 104"/>
          <p:cNvCxnSpPr/>
          <p:nvPr/>
        </p:nvCxnSpPr>
        <p:spPr>
          <a:xfrm>
            <a:off x="1769652" y="2024964"/>
            <a:ext cx="0" cy="94004"/>
          </a:xfrm>
          <a:prstGeom prst="line">
            <a:avLst/>
          </a:prstGeom>
          <a:ln/>
        </p:spPr>
        <p:style>
          <a:lnRef idx="1">
            <a:schemeClr val="dk1"/>
          </a:lnRef>
          <a:fillRef idx="0">
            <a:schemeClr val="dk1"/>
          </a:fillRef>
          <a:effectRef idx="0">
            <a:schemeClr val="dk1"/>
          </a:effectRef>
          <a:fontRef idx="minor">
            <a:schemeClr val="tx1"/>
          </a:fontRef>
        </p:style>
      </p:cxnSp>
      <p:cxnSp>
        <p:nvCxnSpPr>
          <p:cNvPr id="106" name="Straight Connector 105"/>
          <p:cNvCxnSpPr/>
          <p:nvPr/>
        </p:nvCxnSpPr>
        <p:spPr>
          <a:xfrm>
            <a:off x="550452" y="2269018"/>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12" name="Straight Connector 111"/>
          <p:cNvCxnSpPr/>
          <p:nvPr/>
        </p:nvCxnSpPr>
        <p:spPr>
          <a:xfrm>
            <a:off x="533400" y="2927558"/>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13" name="Rounded Rectangle 112"/>
          <p:cNvSpPr/>
          <p:nvPr/>
        </p:nvSpPr>
        <p:spPr>
          <a:xfrm>
            <a:off x="107134" y="3041057"/>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14" name="Rounded Rectangle 113"/>
          <p:cNvSpPr/>
          <p:nvPr/>
        </p:nvSpPr>
        <p:spPr>
          <a:xfrm>
            <a:off x="107134" y="3274862"/>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15" name="Straight Connector 114"/>
          <p:cNvCxnSpPr/>
          <p:nvPr/>
        </p:nvCxnSpPr>
        <p:spPr>
          <a:xfrm>
            <a:off x="533400" y="2933818"/>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16" name="Straight Connector 115"/>
          <p:cNvCxnSpPr/>
          <p:nvPr/>
        </p:nvCxnSpPr>
        <p:spPr>
          <a:xfrm>
            <a:off x="533400" y="3171612"/>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17" name="Straight Connector 116"/>
          <p:cNvCxnSpPr/>
          <p:nvPr/>
        </p:nvCxnSpPr>
        <p:spPr>
          <a:xfrm>
            <a:off x="1760247" y="2927558"/>
            <a:ext cx="0" cy="94004"/>
          </a:xfrm>
          <a:prstGeom prst="line">
            <a:avLst/>
          </a:prstGeom>
          <a:ln/>
        </p:spPr>
        <p:style>
          <a:lnRef idx="1">
            <a:schemeClr val="dk1"/>
          </a:lnRef>
          <a:fillRef idx="0">
            <a:schemeClr val="dk1"/>
          </a:fillRef>
          <a:effectRef idx="0">
            <a:schemeClr val="dk1"/>
          </a:effectRef>
          <a:fontRef idx="minor">
            <a:schemeClr val="tx1"/>
          </a:fontRef>
        </p:style>
      </p:cxnSp>
      <p:cxnSp>
        <p:nvCxnSpPr>
          <p:cNvPr id="118" name="Straight Connector 117"/>
          <p:cNvCxnSpPr/>
          <p:nvPr/>
        </p:nvCxnSpPr>
        <p:spPr>
          <a:xfrm>
            <a:off x="535663" y="3463711"/>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19" name="Rounded Rectangle 118"/>
          <p:cNvSpPr/>
          <p:nvPr/>
        </p:nvSpPr>
        <p:spPr>
          <a:xfrm>
            <a:off x="105624" y="3568194"/>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20" name="Rounded Rectangle 119"/>
          <p:cNvSpPr/>
          <p:nvPr/>
        </p:nvSpPr>
        <p:spPr>
          <a:xfrm>
            <a:off x="88272" y="3753069"/>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21" name="Straight Connector 120"/>
          <p:cNvCxnSpPr/>
          <p:nvPr/>
        </p:nvCxnSpPr>
        <p:spPr>
          <a:xfrm>
            <a:off x="535663" y="3469971"/>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23" name="Straight Connector 122"/>
          <p:cNvCxnSpPr/>
          <p:nvPr/>
        </p:nvCxnSpPr>
        <p:spPr>
          <a:xfrm>
            <a:off x="1756343" y="3463711"/>
            <a:ext cx="0" cy="94004"/>
          </a:xfrm>
          <a:prstGeom prst="line">
            <a:avLst/>
          </a:prstGeom>
          <a:ln/>
        </p:spPr>
        <p:style>
          <a:lnRef idx="1">
            <a:schemeClr val="dk1"/>
          </a:lnRef>
          <a:fillRef idx="0">
            <a:schemeClr val="dk1"/>
          </a:fillRef>
          <a:effectRef idx="0">
            <a:schemeClr val="dk1"/>
          </a:effectRef>
          <a:fontRef idx="minor">
            <a:schemeClr val="tx1"/>
          </a:fontRef>
        </p:style>
      </p:cxnSp>
      <p:cxnSp>
        <p:nvCxnSpPr>
          <p:cNvPr id="124" name="Straight Connector 123"/>
          <p:cNvCxnSpPr/>
          <p:nvPr/>
        </p:nvCxnSpPr>
        <p:spPr>
          <a:xfrm>
            <a:off x="514538" y="3945795"/>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25" name="Rounded Rectangle 124"/>
          <p:cNvSpPr/>
          <p:nvPr/>
        </p:nvSpPr>
        <p:spPr>
          <a:xfrm>
            <a:off x="88272" y="4059294"/>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26" name="Rounded Rectangle 125"/>
          <p:cNvSpPr/>
          <p:nvPr/>
        </p:nvSpPr>
        <p:spPr>
          <a:xfrm>
            <a:off x="88272" y="4293099"/>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27" name="Straight Connector 126"/>
          <p:cNvCxnSpPr/>
          <p:nvPr/>
        </p:nvCxnSpPr>
        <p:spPr>
          <a:xfrm>
            <a:off x="514538" y="3952055"/>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28" name="Straight Connector 127"/>
          <p:cNvCxnSpPr/>
          <p:nvPr/>
        </p:nvCxnSpPr>
        <p:spPr>
          <a:xfrm>
            <a:off x="514538" y="4189849"/>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29" name="Straight Connector 128"/>
          <p:cNvCxnSpPr/>
          <p:nvPr/>
        </p:nvCxnSpPr>
        <p:spPr>
          <a:xfrm>
            <a:off x="1780646" y="3959550"/>
            <a:ext cx="0" cy="94004"/>
          </a:xfrm>
          <a:prstGeom prst="line">
            <a:avLst/>
          </a:prstGeom>
          <a:ln/>
        </p:spPr>
        <p:style>
          <a:lnRef idx="1">
            <a:schemeClr val="dk1"/>
          </a:lnRef>
          <a:fillRef idx="0">
            <a:schemeClr val="dk1"/>
          </a:fillRef>
          <a:effectRef idx="0">
            <a:schemeClr val="dk1"/>
          </a:effectRef>
          <a:fontRef idx="minor">
            <a:schemeClr val="tx1"/>
          </a:fontRef>
        </p:style>
      </p:cxnSp>
      <p:cxnSp>
        <p:nvCxnSpPr>
          <p:cNvPr id="130" name="Straight Connector 129"/>
          <p:cNvCxnSpPr/>
          <p:nvPr/>
        </p:nvCxnSpPr>
        <p:spPr>
          <a:xfrm>
            <a:off x="533400" y="4468110"/>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31" name="Rounded Rectangle 130"/>
          <p:cNvSpPr/>
          <p:nvPr/>
        </p:nvSpPr>
        <p:spPr>
          <a:xfrm>
            <a:off x="107134" y="4581609"/>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32" name="Rounded Rectangle 131"/>
          <p:cNvSpPr/>
          <p:nvPr/>
        </p:nvSpPr>
        <p:spPr>
          <a:xfrm>
            <a:off x="107134" y="4806242"/>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33" name="Straight Connector 132"/>
          <p:cNvCxnSpPr/>
          <p:nvPr/>
        </p:nvCxnSpPr>
        <p:spPr>
          <a:xfrm>
            <a:off x="533400" y="4474370"/>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34" name="Straight Connector 133"/>
          <p:cNvCxnSpPr/>
          <p:nvPr/>
        </p:nvCxnSpPr>
        <p:spPr>
          <a:xfrm>
            <a:off x="533400" y="4702992"/>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35" name="Straight Connector 134"/>
          <p:cNvCxnSpPr/>
          <p:nvPr/>
        </p:nvCxnSpPr>
        <p:spPr>
          <a:xfrm>
            <a:off x="1848387" y="4468110"/>
            <a:ext cx="0" cy="94004"/>
          </a:xfrm>
          <a:prstGeom prst="line">
            <a:avLst/>
          </a:prstGeom>
          <a:ln/>
        </p:spPr>
        <p:style>
          <a:lnRef idx="1">
            <a:schemeClr val="dk1"/>
          </a:lnRef>
          <a:fillRef idx="0">
            <a:schemeClr val="dk1"/>
          </a:fillRef>
          <a:effectRef idx="0">
            <a:schemeClr val="dk1"/>
          </a:effectRef>
          <a:fontRef idx="minor">
            <a:schemeClr val="tx1"/>
          </a:fontRef>
        </p:style>
      </p:cxnSp>
      <p:cxnSp>
        <p:nvCxnSpPr>
          <p:cNvPr id="136" name="Straight Connector 135"/>
          <p:cNvCxnSpPr/>
          <p:nvPr/>
        </p:nvCxnSpPr>
        <p:spPr>
          <a:xfrm>
            <a:off x="524345" y="5018360"/>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37" name="Rounded Rectangle 136"/>
          <p:cNvSpPr/>
          <p:nvPr/>
        </p:nvSpPr>
        <p:spPr>
          <a:xfrm>
            <a:off x="105624" y="5131992"/>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38" name="Rounded Rectangle 137"/>
          <p:cNvSpPr/>
          <p:nvPr/>
        </p:nvSpPr>
        <p:spPr>
          <a:xfrm>
            <a:off x="105624" y="5365797"/>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39" name="Straight Connector 138"/>
          <p:cNvCxnSpPr/>
          <p:nvPr/>
        </p:nvCxnSpPr>
        <p:spPr>
          <a:xfrm>
            <a:off x="531890" y="5024753"/>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40" name="Straight Connector 139"/>
          <p:cNvCxnSpPr/>
          <p:nvPr/>
        </p:nvCxnSpPr>
        <p:spPr>
          <a:xfrm>
            <a:off x="531890" y="5262547"/>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41" name="Straight Connector 140"/>
          <p:cNvCxnSpPr/>
          <p:nvPr/>
        </p:nvCxnSpPr>
        <p:spPr>
          <a:xfrm>
            <a:off x="1846877" y="5018493"/>
            <a:ext cx="0" cy="166728"/>
          </a:xfrm>
          <a:prstGeom prst="line">
            <a:avLst/>
          </a:prstGeom>
          <a:ln/>
        </p:spPr>
        <p:style>
          <a:lnRef idx="1">
            <a:schemeClr val="dk1"/>
          </a:lnRef>
          <a:fillRef idx="0">
            <a:schemeClr val="dk1"/>
          </a:fillRef>
          <a:effectRef idx="0">
            <a:schemeClr val="dk1"/>
          </a:effectRef>
          <a:fontRef idx="minor">
            <a:schemeClr val="tx1"/>
          </a:fontRef>
        </p:style>
      </p:cxnSp>
      <p:sp>
        <p:nvSpPr>
          <p:cNvPr id="142" name="Rounded Rectangle 141"/>
          <p:cNvSpPr/>
          <p:nvPr/>
        </p:nvSpPr>
        <p:spPr>
          <a:xfrm>
            <a:off x="3922622" y="1447800"/>
            <a:ext cx="1532302" cy="28684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Dy. General Manger</a:t>
            </a:r>
          </a:p>
          <a:p>
            <a:pPr algn="ctr"/>
            <a:r>
              <a:rPr lang="en-US" sz="750" dirty="0" smtClean="0">
                <a:solidFill>
                  <a:schemeClr val="tx1"/>
                </a:solidFill>
                <a:latin typeface="Arial Black" pitchFamily="34" charset="0"/>
              </a:rPr>
              <a:t>Mr. Mahdi El Mubarak </a:t>
            </a:r>
            <a:endParaRPr lang="en-US" sz="750" dirty="0">
              <a:solidFill>
                <a:schemeClr val="tx1"/>
              </a:solidFill>
              <a:latin typeface="Arial Black" pitchFamily="34" charset="0"/>
            </a:endParaRPr>
          </a:p>
        </p:txBody>
      </p:sp>
      <p:sp>
        <p:nvSpPr>
          <p:cNvPr id="146" name="Rounded Rectangle 145"/>
          <p:cNvSpPr/>
          <p:nvPr/>
        </p:nvSpPr>
        <p:spPr>
          <a:xfrm>
            <a:off x="1847141" y="1647720"/>
            <a:ext cx="1580614" cy="32719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Project Managers </a:t>
            </a:r>
            <a:endParaRPr lang="en-US" sz="900" dirty="0">
              <a:solidFill>
                <a:schemeClr val="tx1"/>
              </a:solidFill>
              <a:latin typeface="Arial Black" pitchFamily="34" charset="0"/>
            </a:endParaRPr>
          </a:p>
        </p:txBody>
      </p:sp>
      <p:sp>
        <p:nvSpPr>
          <p:cNvPr id="147" name="Rounded Rectangle 146"/>
          <p:cNvSpPr/>
          <p:nvPr/>
        </p:nvSpPr>
        <p:spPr>
          <a:xfrm>
            <a:off x="4986568" y="1965592"/>
            <a:ext cx="1690993" cy="224174"/>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err="1" smtClean="0">
                <a:solidFill>
                  <a:schemeClr val="tx1"/>
                </a:solidFill>
                <a:latin typeface="Arial Black" pitchFamily="34" charset="0"/>
              </a:rPr>
              <a:t>Spl</a:t>
            </a:r>
            <a:r>
              <a:rPr lang="en-US" sz="1100" b="1" dirty="0" smtClean="0">
                <a:solidFill>
                  <a:schemeClr val="tx1"/>
                </a:solidFill>
                <a:latin typeface="Arial Black" pitchFamily="34" charset="0"/>
              </a:rPr>
              <a:t>. Finishes Dept.</a:t>
            </a:r>
            <a:endParaRPr lang="en-US" sz="900" b="1" dirty="0">
              <a:solidFill>
                <a:schemeClr val="tx1"/>
              </a:solidFill>
              <a:latin typeface="Arial Black" pitchFamily="34" charset="0"/>
            </a:endParaRPr>
          </a:p>
        </p:txBody>
      </p:sp>
      <p:sp>
        <p:nvSpPr>
          <p:cNvPr id="148" name="Rounded Rectangle 147"/>
          <p:cNvSpPr/>
          <p:nvPr/>
        </p:nvSpPr>
        <p:spPr>
          <a:xfrm>
            <a:off x="7068494" y="1668289"/>
            <a:ext cx="2049856" cy="3568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Black" pitchFamily="34" charset="0"/>
              </a:rPr>
              <a:t>Financial &amp; Commercial Dept. </a:t>
            </a:r>
            <a:endParaRPr lang="en-US" sz="900" b="1" dirty="0">
              <a:solidFill>
                <a:schemeClr val="tx1"/>
              </a:solidFill>
              <a:latin typeface="Arial Black" pitchFamily="34" charset="0"/>
            </a:endParaRPr>
          </a:p>
        </p:txBody>
      </p:sp>
      <p:sp>
        <p:nvSpPr>
          <p:cNvPr id="152" name="Rounded Rectangle 151"/>
          <p:cNvSpPr/>
          <p:nvPr/>
        </p:nvSpPr>
        <p:spPr>
          <a:xfrm>
            <a:off x="2447451" y="5545426"/>
            <a:ext cx="1600199" cy="37087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a:t>
            </a:r>
            <a:r>
              <a:rPr lang="en-US" sz="1100" dirty="0" err="1" smtClean="0">
                <a:solidFill>
                  <a:schemeClr val="tx1"/>
                </a:solidFill>
                <a:latin typeface="Arial Black" pitchFamily="34" charset="0"/>
              </a:rPr>
              <a:t>Kaizar</a:t>
            </a:r>
            <a:r>
              <a:rPr lang="en-US" sz="1100" dirty="0" smtClean="0">
                <a:solidFill>
                  <a:schemeClr val="tx1"/>
                </a:solidFill>
                <a:latin typeface="Arial Black" pitchFamily="34" charset="0"/>
              </a:rPr>
              <a:t> Abbas</a:t>
            </a:r>
            <a:endParaRPr lang="en-US" sz="900" dirty="0">
              <a:solidFill>
                <a:schemeClr val="tx1"/>
              </a:solidFill>
              <a:latin typeface="Arial Black" pitchFamily="34" charset="0"/>
            </a:endParaRPr>
          </a:p>
        </p:txBody>
      </p:sp>
      <p:sp>
        <p:nvSpPr>
          <p:cNvPr id="153" name="Rounded Rectangle 152"/>
          <p:cNvSpPr/>
          <p:nvPr/>
        </p:nvSpPr>
        <p:spPr>
          <a:xfrm>
            <a:off x="1304852" y="5695213"/>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cxnSp>
        <p:nvCxnSpPr>
          <p:cNvPr id="154" name="Straight Connector 153"/>
          <p:cNvCxnSpPr/>
          <p:nvPr/>
        </p:nvCxnSpPr>
        <p:spPr>
          <a:xfrm>
            <a:off x="531890" y="5539165"/>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55" name="Rounded Rectangle 154"/>
          <p:cNvSpPr/>
          <p:nvPr/>
        </p:nvSpPr>
        <p:spPr>
          <a:xfrm>
            <a:off x="113169" y="5652797"/>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56" name="Rounded Rectangle 155"/>
          <p:cNvSpPr/>
          <p:nvPr/>
        </p:nvSpPr>
        <p:spPr>
          <a:xfrm>
            <a:off x="113169" y="5886602"/>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57" name="Straight Connector 156"/>
          <p:cNvCxnSpPr/>
          <p:nvPr/>
        </p:nvCxnSpPr>
        <p:spPr>
          <a:xfrm>
            <a:off x="536419" y="5544494"/>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58" name="Straight Connector 157"/>
          <p:cNvCxnSpPr/>
          <p:nvPr/>
        </p:nvCxnSpPr>
        <p:spPr>
          <a:xfrm>
            <a:off x="539435" y="5783352"/>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59" name="Straight Connector 158"/>
          <p:cNvCxnSpPr/>
          <p:nvPr/>
        </p:nvCxnSpPr>
        <p:spPr>
          <a:xfrm>
            <a:off x="1854422" y="5539298"/>
            <a:ext cx="0" cy="166728"/>
          </a:xfrm>
          <a:prstGeom prst="line">
            <a:avLst/>
          </a:prstGeom>
          <a:ln/>
        </p:spPr>
        <p:style>
          <a:lnRef idx="1">
            <a:schemeClr val="dk1"/>
          </a:lnRef>
          <a:fillRef idx="0">
            <a:schemeClr val="dk1"/>
          </a:fillRef>
          <a:effectRef idx="0">
            <a:schemeClr val="dk1"/>
          </a:effectRef>
          <a:fontRef idx="minor">
            <a:schemeClr val="tx1"/>
          </a:fontRef>
        </p:style>
      </p:cxnSp>
      <p:sp>
        <p:nvSpPr>
          <p:cNvPr id="161" name="Rounded Rectangle 160"/>
          <p:cNvSpPr/>
          <p:nvPr/>
        </p:nvSpPr>
        <p:spPr>
          <a:xfrm>
            <a:off x="4342119" y="2724704"/>
            <a:ext cx="2225129" cy="335070"/>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Project Managers </a:t>
            </a:r>
            <a:endParaRPr lang="en-US" sz="600" dirty="0">
              <a:solidFill>
                <a:schemeClr val="tx1"/>
              </a:solidFill>
              <a:latin typeface="Arial Black" pitchFamily="34" charset="0"/>
            </a:endParaRPr>
          </a:p>
        </p:txBody>
      </p:sp>
      <p:sp>
        <p:nvSpPr>
          <p:cNvPr id="162" name="Rounded Rectangle 161"/>
          <p:cNvSpPr/>
          <p:nvPr/>
        </p:nvSpPr>
        <p:spPr>
          <a:xfrm>
            <a:off x="6742160" y="2736602"/>
            <a:ext cx="1087283" cy="32317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Dept. Managers </a:t>
            </a:r>
            <a:endParaRPr lang="en-US" sz="600" dirty="0">
              <a:solidFill>
                <a:schemeClr val="tx1"/>
              </a:solidFill>
              <a:latin typeface="Arial Black" pitchFamily="34" charset="0"/>
            </a:endParaRPr>
          </a:p>
        </p:txBody>
      </p:sp>
      <p:sp>
        <p:nvSpPr>
          <p:cNvPr id="163" name="Rounded Rectangle 162"/>
          <p:cNvSpPr/>
          <p:nvPr/>
        </p:nvSpPr>
        <p:spPr>
          <a:xfrm>
            <a:off x="7901212" y="2811178"/>
            <a:ext cx="1217138" cy="31678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Financial &amp; </a:t>
            </a:r>
            <a:r>
              <a:rPr lang="en-US" sz="900" dirty="0" err="1" smtClean="0">
                <a:solidFill>
                  <a:schemeClr val="tx1"/>
                </a:solidFill>
                <a:latin typeface="Arial Black" pitchFamily="34" charset="0"/>
              </a:rPr>
              <a:t>Comm.Manager</a:t>
            </a:r>
            <a:endParaRPr lang="en-US" sz="600" dirty="0">
              <a:solidFill>
                <a:schemeClr val="tx1"/>
              </a:solidFill>
              <a:latin typeface="Arial Black" pitchFamily="34" charset="0"/>
            </a:endParaRPr>
          </a:p>
        </p:txBody>
      </p:sp>
      <p:cxnSp>
        <p:nvCxnSpPr>
          <p:cNvPr id="164" name="Straight Connector 163"/>
          <p:cNvCxnSpPr/>
          <p:nvPr/>
        </p:nvCxnSpPr>
        <p:spPr>
          <a:xfrm flipH="1">
            <a:off x="4057157" y="2202900"/>
            <a:ext cx="133843" cy="0"/>
          </a:xfrm>
          <a:prstGeom prst="line">
            <a:avLst/>
          </a:prstGeom>
          <a:ln/>
        </p:spPr>
        <p:style>
          <a:lnRef idx="1">
            <a:schemeClr val="dk1"/>
          </a:lnRef>
          <a:fillRef idx="0">
            <a:schemeClr val="dk1"/>
          </a:fillRef>
          <a:effectRef idx="0">
            <a:schemeClr val="dk1"/>
          </a:effectRef>
          <a:fontRef idx="minor">
            <a:schemeClr val="tx1"/>
          </a:fontRef>
        </p:style>
      </p:cxnSp>
      <p:cxnSp>
        <p:nvCxnSpPr>
          <p:cNvPr id="170" name="Straight Connector 169"/>
          <p:cNvCxnSpPr/>
          <p:nvPr/>
        </p:nvCxnSpPr>
        <p:spPr>
          <a:xfrm flipH="1">
            <a:off x="4061303" y="2996218"/>
            <a:ext cx="112645" cy="0"/>
          </a:xfrm>
          <a:prstGeom prst="line">
            <a:avLst/>
          </a:prstGeom>
          <a:ln/>
        </p:spPr>
        <p:style>
          <a:lnRef idx="1">
            <a:schemeClr val="dk1"/>
          </a:lnRef>
          <a:fillRef idx="0">
            <a:schemeClr val="dk1"/>
          </a:fillRef>
          <a:effectRef idx="0">
            <a:schemeClr val="dk1"/>
          </a:effectRef>
          <a:fontRef idx="minor">
            <a:schemeClr val="tx1"/>
          </a:fontRef>
        </p:style>
      </p:cxnSp>
      <p:cxnSp>
        <p:nvCxnSpPr>
          <p:cNvPr id="171" name="Straight Connector 170"/>
          <p:cNvCxnSpPr/>
          <p:nvPr/>
        </p:nvCxnSpPr>
        <p:spPr>
          <a:xfrm flipH="1">
            <a:off x="4042896" y="3698227"/>
            <a:ext cx="133843" cy="0"/>
          </a:xfrm>
          <a:prstGeom prst="line">
            <a:avLst/>
          </a:prstGeom>
          <a:ln/>
        </p:spPr>
        <p:style>
          <a:lnRef idx="1">
            <a:schemeClr val="dk1"/>
          </a:lnRef>
          <a:fillRef idx="0">
            <a:schemeClr val="dk1"/>
          </a:fillRef>
          <a:effectRef idx="0">
            <a:schemeClr val="dk1"/>
          </a:effectRef>
          <a:fontRef idx="minor">
            <a:schemeClr val="tx1"/>
          </a:fontRef>
        </p:style>
      </p:cxnSp>
      <p:cxnSp>
        <p:nvCxnSpPr>
          <p:cNvPr id="172" name="Straight Connector 171"/>
          <p:cNvCxnSpPr/>
          <p:nvPr/>
        </p:nvCxnSpPr>
        <p:spPr>
          <a:xfrm flipH="1">
            <a:off x="4028894" y="4153072"/>
            <a:ext cx="145054" cy="0"/>
          </a:xfrm>
          <a:prstGeom prst="line">
            <a:avLst/>
          </a:prstGeom>
          <a:ln/>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H="1">
            <a:off x="4028037" y="4646625"/>
            <a:ext cx="145911" cy="0"/>
          </a:xfrm>
          <a:prstGeom prst="line">
            <a:avLst/>
          </a:prstGeom>
          <a:ln/>
        </p:spPr>
        <p:style>
          <a:lnRef idx="1">
            <a:schemeClr val="dk1"/>
          </a:lnRef>
          <a:fillRef idx="0">
            <a:schemeClr val="dk1"/>
          </a:fillRef>
          <a:effectRef idx="0">
            <a:schemeClr val="dk1"/>
          </a:effectRef>
          <a:fontRef idx="minor">
            <a:schemeClr val="tx1"/>
          </a:fontRef>
        </p:style>
      </p:cxnSp>
      <p:cxnSp>
        <p:nvCxnSpPr>
          <p:cNvPr id="174" name="Straight Connector 173"/>
          <p:cNvCxnSpPr/>
          <p:nvPr/>
        </p:nvCxnSpPr>
        <p:spPr>
          <a:xfrm flipH="1">
            <a:off x="4028037" y="5216909"/>
            <a:ext cx="145911" cy="0"/>
          </a:xfrm>
          <a:prstGeom prst="line">
            <a:avLst/>
          </a:prstGeom>
          <a:ln/>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a:off x="4185262" y="2191690"/>
            <a:ext cx="0" cy="4074697"/>
          </a:xfrm>
          <a:prstGeom prst="line">
            <a:avLst/>
          </a:prstGeom>
          <a:ln/>
        </p:spPr>
        <p:style>
          <a:lnRef idx="1">
            <a:schemeClr val="dk1"/>
          </a:lnRef>
          <a:fillRef idx="0">
            <a:schemeClr val="dk1"/>
          </a:fillRef>
          <a:effectRef idx="0">
            <a:schemeClr val="dk1"/>
          </a:effectRef>
          <a:fontRef idx="minor">
            <a:schemeClr val="tx1"/>
          </a:fontRef>
        </p:style>
      </p:cxnSp>
      <p:cxnSp>
        <p:nvCxnSpPr>
          <p:cNvPr id="179" name="Straight Connector 178"/>
          <p:cNvCxnSpPr/>
          <p:nvPr/>
        </p:nvCxnSpPr>
        <p:spPr>
          <a:xfrm flipH="1">
            <a:off x="4060173" y="5721431"/>
            <a:ext cx="133843" cy="0"/>
          </a:xfrm>
          <a:prstGeom prst="line">
            <a:avLst/>
          </a:prstGeom>
          <a:ln/>
        </p:spPr>
        <p:style>
          <a:lnRef idx="1">
            <a:schemeClr val="dk1"/>
          </a:lnRef>
          <a:fillRef idx="0">
            <a:schemeClr val="dk1"/>
          </a:fillRef>
          <a:effectRef idx="0">
            <a:schemeClr val="dk1"/>
          </a:effectRef>
          <a:fontRef idx="minor">
            <a:schemeClr val="tx1"/>
          </a:fontRef>
        </p:style>
      </p:cxnSp>
      <p:sp>
        <p:nvSpPr>
          <p:cNvPr id="184" name="Rounded Rectangle 183"/>
          <p:cNvSpPr/>
          <p:nvPr/>
        </p:nvSpPr>
        <p:spPr>
          <a:xfrm>
            <a:off x="4417725" y="3302780"/>
            <a:ext cx="883376" cy="265145"/>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Coordinator </a:t>
            </a:r>
            <a:endParaRPr lang="en-US" sz="500" dirty="0">
              <a:solidFill>
                <a:schemeClr val="tx1"/>
              </a:solidFill>
              <a:latin typeface="Arial Black" pitchFamily="34" charset="0"/>
            </a:endParaRPr>
          </a:p>
        </p:txBody>
      </p:sp>
      <p:sp>
        <p:nvSpPr>
          <p:cNvPr id="185" name="Rounded Rectangle 184"/>
          <p:cNvSpPr/>
          <p:nvPr/>
        </p:nvSpPr>
        <p:spPr>
          <a:xfrm>
            <a:off x="4426936" y="3840380"/>
            <a:ext cx="874165" cy="26405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Engineer </a:t>
            </a:r>
            <a:endParaRPr lang="en-US" sz="500" dirty="0">
              <a:solidFill>
                <a:schemeClr val="tx1"/>
              </a:solidFill>
              <a:latin typeface="Arial Black" pitchFamily="34" charset="0"/>
            </a:endParaRPr>
          </a:p>
        </p:txBody>
      </p:sp>
      <p:sp>
        <p:nvSpPr>
          <p:cNvPr id="186" name="Rounded Rectangle 185"/>
          <p:cNvSpPr/>
          <p:nvPr/>
        </p:nvSpPr>
        <p:spPr>
          <a:xfrm>
            <a:off x="4417724" y="4349636"/>
            <a:ext cx="883377" cy="28710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a:t>
            </a:r>
            <a:endParaRPr lang="en-US" sz="500" dirty="0">
              <a:solidFill>
                <a:schemeClr val="tx1"/>
              </a:solidFill>
              <a:latin typeface="Arial Black" pitchFamily="34" charset="0"/>
            </a:endParaRPr>
          </a:p>
        </p:txBody>
      </p:sp>
      <p:sp>
        <p:nvSpPr>
          <p:cNvPr id="187" name="Rounded Rectangle 186"/>
          <p:cNvSpPr/>
          <p:nvPr/>
        </p:nvSpPr>
        <p:spPr>
          <a:xfrm>
            <a:off x="6930394" y="4297746"/>
            <a:ext cx="802057" cy="280627"/>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Engineer</a:t>
            </a:r>
            <a:endParaRPr lang="en-US" sz="500" dirty="0">
              <a:solidFill>
                <a:schemeClr val="tx1"/>
              </a:solidFill>
              <a:latin typeface="Arial Black" pitchFamily="34" charset="0"/>
            </a:endParaRPr>
          </a:p>
        </p:txBody>
      </p:sp>
      <p:sp>
        <p:nvSpPr>
          <p:cNvPr id="188" name="Rounded Rectangle 187"/>
          <p:cNvSpPr/>
          <p:nvPr/>
        </p:nvSpPr>
        <p:spPr>
          <a:xfrm>
            <a:off x="6956987" y="4751214"/>
            <a:ext cx="801529" cy="25741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Architect</a:t>
            </a:r>
            <a:endParaRPr lang="en-US" sz="500" dirty="0">
              <a:solidFill>
                <a:schemeClr val="tx1"/>
              </a:solidFill>
              <a:latin typeface="Arial Black" pitchFamily="34" charset="0"/>
            </a:endParaRPr>
          </a:p>
        </p:txBody>
      </p:sp>
      <p:sp>
        <p:nvSpPr>
          <p:cNvPr id="189" name="Rounded Rectangle 188"/>
          <p:cNvSpPr/>
          <p:nvPr/>
        </p:nvSpPr>
        <p:spPr>
          <a:xfrm>
            <a:off x="6934471" y="5221404"/>
            <a:ext cx="824045" cy="362819"/>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Draftsman</a:t>
            </a:r>
            <a:endParaRPr lang="en-US" sz="500" dirty="0">
              <a:solidFill>
                <a:schemeClr val="tx1"/>
              </a:solidFill>
              <a:latin typeface="Arial Black" pitchFamily="34" charset="0"/>
            </a:endParaRPr>
          </a:p>
        </p:txBody>
      </p:sp>
      <p:sp>
        <p:nvSpPr>
          <p:cNvPr id="190" name="Rounded Rectangle 189"/>
          <p:cNvSpPr/>
          <p:nvPr/>
        </p:nvSpPr>
        <p:spPr>
          <a:xfrm>
            <a:off x="6965267" y="5756137"/>
            <a:ext cx="801529" cy="36240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Site foreman</a:t>
            </a:r>
            <a:endParaRPr lang="en-US" sz="600" dirty="0">
              <a:solidFill>
                <a:schemeClr val="tx1"/>
              </a:solidFill>
              <a:latin typeface="Arial Black" pitchFamily="34" charset="0"/>
            </a:endParaRPr>
          </a:p>
        </p:txBody>
      </p:sp>
      <p:cxnSp>
        <p:nvCxnSpPr>
          <p:cNvPr id="191" name="Straight Connector 190"/>
          <p:cNvCxnSpPr/>
          <p:nvPr/>
        </p:nvCxnSpPr>
        <p:spPr>
          <a:xfrm flipH="1">
            <a:off x="7734400" y="4454380"/>
            <a:ext cx="190086" cy="0"/>
          </a:xfrm>
          <a:prstGeom prst="line">
            <a:avLst/>
          </a:prstGeom>
          <a:ln/>
        </p:spPr>
        <p:style>
          <a:lnRef idx="1">
            <a:schemeClr val="dk1"/>
          </a:lnRef>
          <a:fillRef idx="0">
            <a:schemeClr val="dk1"/>
          </a:fillRef>
          <a:effectRef idx="0">
            <a:schemeClr val="dk1"/>
          </a:effectRef>
          <a:fontRef idx="minor">
            <a:schemeClr val="tx1"/>
          </a:fontRef>
        </p:style>
      </p:cxnSp>
      <p:cxnSp>
        <p:nvCxnSpPr>
          <p:cNvPr id="192" name="Straight Connector 191"/>
          <p:cNvCxnSpPr/>
          <p:nvPr/>
        </p:nvCxnSpPr>
        <p:spPr>
          <a:xfrm>
            <a:off x="7924736" y="4454380"/>
            <a:ext cx="0" cy="1540042"/>
          </a:xfrm>
          <a:prstGeom prst="line">
            <a:avLst/>
          </a:prstGeom>
          <a:ln/>
        </p:spPr>
        <p:style>
          <a:lnRef idx="1">
            <a:schemeClr val="dk1"/>
          </a:lnRef>
          <a:fillRef idx="0">
            <a:schemeClr val="dk1"/>
          </a:fillRef>
          <a:effectRef idx="0">
            <a:schemeClr val="dk1"/>
          </a:effectRef>
          <a:fontRef idx="minor">
            <a:schemeClr val="tx1"/>
          </a:fontRef>
        </p:style>
      </p:cxnSp>
      <p:cxnSp>
        <p:nvCxnSpPr>
          <p:cNvPr id="202" name="Straight Connector 201"/>
          <p:cNvCxnSpPr>
            <a:endCxn id="184" idx="0"/>
          </p:cNvCxnSpPr>
          <p:nvPr/>
        </p:nvCxnSpPr>
        <p:spPr>
          <a:xfrm>
            <a:off x="4856133" y="3073705"/>
            <a:ext cx="3280" cy="229075"/>
          </a:xfrm>
          <a:prstGeom prst="line">
            <a:avLst/>
          </a:prstGeom>
          <a:ln/>
        </p:spPr>
        <p:style>
          <a:lnRef idx="1">
            <a:schemeClr val="dk1"/>
          </a:lnRef>
          <a:fillRef idx="0">
            <a:schemeClr val="dk1"/>
          </a:fillRef>
          <a:effectRef idx="0">
            <a:schemeClr val="dk1"/>
          </a:effectRef>
          <a:fontRef idx="minor">
            <a:schemeClr val="tx1"/>
          </a:fontRef>
        </p:style>
      </p:cxnSp>
      <p:cxnSp>
        <p:nvCxnSpPr>
          <p:cNvPr id="203" name="Straight Connector 202"/>
          <p:cNvCxnSpPr/>
          <p:nvPr/>
        </p:nvCxnSpPr>
        <p:spPr>
          <a:xfrm>
            <a:off x="4848163" y="3595180"/>
            <a:ext cx="0" cy="229874"/>
          </a:xfrm>
          <a:prstGeom prst="line">
            <a:avLst/>
          </a:prstGeom>
          <a:ln/>
        </p:spPr>
        <p:style>
          <a:lnRef idx="1">
            <a:schemeClr val="dk1"/>
          </a:lnRef>
          <a:fillRef idx="0">
            <a:schemeClr val="dk1"/>
          </a:fillRef>
          <a:effectRef idx="0">
            <a:schemeClr val="dk1"/>
          </a:effectRef>
          <a:fontRef idx="minor">
            <a:schemeClr val="tx1"/>
          </a:fontRef>
        </p:style>
      </p:cxnSp>
      <p:cxnSp>
        <p:nvCxnSpPr>
          <p:cNvPr id="206" name="Straight Connector 205"/>
          <p:cNvCxnSpPr/>
          <p:nvPr/>
        </p:nvCxnSpPr>
        <p:spPr>
          <a:xfrm>
            <a:off x="4832355" y="4124799"/>
            <a:ext cx="0" cy="229874"/>
          </a:xfrm>
          <a:prstGeom prst="line">
            <a:avLst/>
          </a:prstGeom>
          <a:ln/>
        </p:spPr>
        <p:style>
          <a:lnRef idx="1">
            <a:schemeClr val="dk1"/>
          </a:lnRef>
          <a:fillRef idx="0">
            <a:schemeClr val="dk1"/>
          </a:fillRef>
          <a:effectRef idx="0">
            <a:schemeClr val="dk1"/>
          </a:effectRef>
          <a:fontRef idx="minor">
            <a:schemeClr val="tx1"/>
          </a:fontRef>
        </p:style>
      </p:cxnSp>
      <p:cxnSp>
        <p:nvCxnSpPr>
          <p:cNvPr id="207" name="Straight Connector 206"/>
          <p:cNvCxnSpPr/>
          <p:nvPr/>
        </p:nvCxnSpPr>
        <p:spPr>
          <a:xfrm>
            <a:off x="5715000" y="3072837"/>
            <a:ext cx="0" cy="405373"/>
          </a:xfrm>
          <a:prstGeom prst="line">
            <a:avLst/>
          </a:prstGeom>
          <a:ln/>
        </p:spPr>
        <p:style>
          <a:lnRef idx="1">
            <a:schemeClr val="dk1"/>
          </a:lnRef>
          <a:fillRef idx="0">
            <a:schemeClr val="dk1"/>
          </a:fillRef>
          <a:effectRef idx="0">
            <a:schemeClr val="dk1"/>
          </a:effectRef>
          <a:fontRef idx="minor">
            <a:schemeClr val="tx1"/>
          </a:fontRef>
        </p:style>
      </p:cxnSp>
      <p:cxnSp>
        <p:nvCxnSpPr>
          <p:cNvPr id="209" name="Straight Connector 208"/>
          <p:cNvCxnSpPr/>
          <p:nvPr/>
        </p:nvCxnSpPr>
        <p:spPr>
          <a:xfrm>
            <a:off x="6477000" y="3059774"/>
            <a:ext cx="0" cy="405373"/>
          </a:xfrm>
          <a:prstGeom prst="line">
            <a:avLst/>
          </a:prstGeom>
          <a:ln/>
        </p:spPr>
        <p:style>
          <a:lnRef idx="1">
            <a:schemeClr val="dk1"/>
          </a:lnRef>
          <a:fillRef idx="0">
            <a:schemeClr val="dk1"/>
          </a:fillRef>
          <a:effectRef idx="0">
            <a:schemeClr val="dk1"/>
          </a:effectRef>
          <a:fontRef idx="minor">
            <a:schemeClr val="tx1"/>
          </a:fontRef>
        </p:style>
      </p:cxnSp>
      <p:sp>
        <p:nvSpPr>
          <p:cNvPr id="210" name="Rounded Rectangle 209"/>
          <p:cNvSpPr/>
          <p:nvPr/>
        </p:nvSpPr>
        <p:spPr>
          <a:xfrm>
            <a:off x="5363908" y="3275524"/>
            <a:ext cx="775351" cy="29240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Architect</a:t>
            </a:r>
            <a:endParaRPr lang="en-US" sz="500" dirty="0">
              <a:solidFill>
                <a:schemeClr val="tx1"/>
              </a:solidFill>
              <a:latin typeface="Arial Black" pitchFamily="34" charset="0"/>
            </a:endParaRPr>
          </a:p>
        </p:txBody>
      </p:sp>
      <p:sp>
        <p:nvSpPr>
          <p:cNvPr id="211" name="Rounded Rectangle 210"/>
          <p:cNvSpPr/>
          <p:nvPr/>
        </p:nvSpPr>
        <p:spPr>
          <a:xfrm>
            <a:off x="6184275" y="3281022"/>
            <a:ext cx="767294" cy="28690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Quality controller</a:t>
            </a:r>
            <a:endParaRPr lang="en-US" sz="500" dirty="0">
              <a:solidFill>
                <a:schemeClr val="tx1"/>
              </a:solidFill>
              <a:latin typeface="Arial Black" pitchFamily="34" charset="0"/>
            </a:endParaRPr>
          </a:p>
        </p:txBody>
      </p:sp>
      <p:sp>
        <p:nvSpPr>
          <p:cNvPr id="215" name="Rounded Rectangle 214"/>
          <p:cNvSpPr/>
          <p:nvPr/>
        </p:nvSpPr>
        <p:spPr>
          <a:xfrm>
            <a:off x="7761740" y="3214413"/>
            <a:ext cx="1356078" cy="31678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Asst. </a:t>
            </a:r>
            <a:r>
              <a:rPr lang="en-US" sz="900" dirty="0" err="1" smtClean="0">
                <a:solidFill>
                  <a:schemeClr val="tx1"/>
                </a:solidFill>
                <a:latin typeface="Arial Black" pitchFamily="34" charset="0"/>
              </a:rPr>
              <a:t>Comm.Manager</a:t>
            </a:r>
            <a:endParaRPr lang="en-US" sz="600" dirty="0">
              <a:solidFill>
                <a:schemeClr val="tx1"/>
              </a:solidFill>
              <a:latin typeface="Arial Black" pitchFamily="34" charset="0"/>
            </a:endParaRPr>
          </a:p>
        </p:txBody>
      </p:sp>
      <p:sp>
        <p:nvSpPr>
          <p:cNvPr id="216" name="Rounded Rectangle 215"/>
          <p:cNvSpPr/>
          <p:nvPr/>
        </p:nvSpPr>
        <p:spPr>
          <a:xfrm>
            <a:off x="7861780" y="3765780"/>
            <a:ext cx="585103" cy="35003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Sales Manager</a:t>
            </a:r>
            <a:endParaRPr lang="en-US" sz="500" dirty="0">
              <a:solidFill>
                <a:schemeClr val="tx1"/>
              </a:solidFill>
              <a:latin typeface="Arial Black" pitchFamily="34" charset="0"/>
            </a:endParaRPr>
          </a:p>
        </p:txBody>
      </p:sp>
      <p:sp>
        <p:nvSpPr>
          <p:cNvPr id="217" name="Rounded Rectangle 216"/>
          <p:cNvSpPr/>
          <p:nvPr/>
        </p:nvSpPr>
        <p:spPr>
          <a:xfrm>
            <a:off x="8510866" y="3765781"/>
            <a:ext cx="606951" cy="35901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Accountants </a:t>
            </a:r>
            <a:endParaRPr lang="en-US" sz="500" dirty="0">
              <a:solidFill>
                <a:schemeClr val="tx1"/>
              </a:solidFill>
              <a:latin typeface="Arial Black" pitchFamily="34" charset="0"/>
            </a:endParaRPr>
          </a:p>
        </p:txBody>
      </p:sp>
      <p:cxnSp>
        <p:nvCxnSpPr>
          <p:cNvPr id="218" name="Straight Connector 217"/>
          <p:cNvCxnSpPr/>
          <p:nvPr/>
        </p:nvCxnSpPr>
        <p:spPr>
          <a:xfrm flipH="1">
            <a:off x="7780377" y="5994422"/>
            <a:ext cx="162807" cy="0"/>
          </a:xfrm>
          <a:prstGeom prst="line">
            <a:avLst/>
          </a:prstGeom>
          <a:ln/>
        </p:spPr>
        <p:style>
          <a:lnRef idx="1">
            <a:schemeClr val="dk1"/>
          </a:lnRef>
          <a:fillRef idx="0">
            <a:schemeClr val="dk1"/>
          </a:fillRef>
          <a:effectRef idx="0">
            <a:schemeClr val="dk1"/>
          </a:effectRef>
          <a:fontRef idx="minor">
            <a:schemeClr val="tx1"/>
          </a:fontRef>
        </p:style>
      </p:cxnSp>
      <p:sp>
        <p:nvSpPr>
          <p:cNvPr id="219" name="Rounded Rectangle 218"/>
          <p:cNvSpPr/>
          <p:nvPr/>
        </p:nvSpPr>
        <p:spPr>
          <a:xfrm>
            <a:off x="7150943" y="3765780"/>
            <a:ext cx="652128" cy="359019"/>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err="1" smtClean="0">
                <a:solidFill>
                  <a:schemeClr val="tx1"/>
                </a:solidFill>
                <a:latin typeface="Arial Black" pitchFamily="34" charset="0"/>
              </a:rPr>
              <a:t>Purch.Manager</a:t>
            </a:r>
            <a:endParaRPr lang="en-US" sz="500" dirty="0">
              <a:solidFill>
                <a:schemeClr val="tx1"/>
              </a:solidFill>
              <a:latin typeface="Arial Black" pitchFamily="34" charset="0"/>
            </a:endParaRPr>
          </a:p>
        </p:txBody>
      </p:sp>
      <p:cxnSp>
        <p:nvCxnSpPr>
          <p:cNvPr id="220" name="Straight Connector 219"/>
          <p:cNvCxnSpPr/>
          <p:nvPr/>
        </p:nvCxnSpPr>
        <p:spPr>
          <a:xfrm>
            <a:off x="7086600" y="3083137"/>
            <a:ext cx="0" cy="1094070"/>
          </a:xfrm>
          <a:prstGeom prst="line">
            <a:avLst/>
          </a:prstGeom>
          <a:ln/>
        </p:spPr>
        <p:style>
          <a:lnRef idx="1">
            <a:schemeClr val="dk1"/>
          </a:lnRef>
          <a:fillRef idx="0">
            <a:schemeClr val="dk1"/>
          </a:fillRef>
          <a:effectRef idx="0">
            <a:schemeClr val="dk1"/>
          </a:effectRef>
          <a:fontRef idx="minor">
            <a:schemeClr val="tx1"/>
          </a:fontRef>
        </p:style>
      </p:cxnSp>
      <p:cxnSp>
        <p:nvCxnSpPr>
          <p:cNvPr id="222" name="Straight Connector 221"/>
          <p:cNvCxnSpPr/>
          <p:nvPr/>
        </p:nvCxnSpPr>
        <p:spPr>
          <a:xfrm flipH="1">
            <a:off x="6742160" y="4177207"/>
            <a:ext cx="344442" cy="0"/>
          </a:xfrm>
          <a:prstGeom prst="line">
            <a:avLst/>
          </a:prstGeom>
          <a:ln/>
        </p:spPr>
        <p:style>
          <a:lnRef idx="1">
            <a:schemeClr val="dk1"/>
          </a:lnRef>
          <a:fillRef idx="0">
            <a:schemeClr val="dk1"/>
          </a:fillRef>
          <a:effectRef idx="0">
            <a:schemeClr val="dk1"/>
          </a:effectRef>
          <a:fontRef idx="minor">
            <a:schemeClr val="tx1"/>
          </a:fontRef>
        </p:style>
      </p:cxnSp>
      <p:cxnSp>
        <p:nvCxnSpPr>
          <p:cNvPr id="225" name="Straight Connector 224"/>
          <p:cNvCxnSpPr/>
          <p:nvPr/>
        </p:nvCxnSpPr>
        <p:spPr>
          <a:xfrm>
            <a:off x="6738388" y="4177207"/>
            <a:ext cx="0" cy="702716"/>
          </a:xfrm>
          <a:prstGeom prst="line">
            <a:avLst/>
          </a:prstGeom>
          <a:ln/>
        </p:spPr>
        <p:style>
          <a:lnRef idx="1">
            <a:schemeClr val="dk1"/>
          </a:lnRef>
          <a:fillRef idx="0">
            <a:schemeClr val="dk1"/>
          </a:fillRef>
          <a:effectRef idx="0">
            <a:schemeClr val="dk1"/>
          </a:effectRef>
          <a:fontRef idx="minor">
            <a:schemeClr val="tx1"/>
          </a:fontRef>
        </p:style>
      </p:cxnSp>
      <p:cxnSp>
        <p:nvCxnSpPr>
          <p:cNvPr id="227" name="Straight Connector 226"/>
          <p:cNvCxnSpPr>
            <a:stCxn id="188" idx="1"/>
          </p:cNvCxnSpPr>
          <p:nvPr/>
        </p:nvCxnSpPr>
        <p:spPr>
          <a:xfrm flipH="1">
            <a:off x="6742158" y="4879923"/>
            <a:ext cx="214829" cy="0"/>
          </a:xfrm>
          <a:prstGeom prst="line">
            <a:avLst/>
          </a:prstGeom>
          <a:ln/>
        </p:spPr>
        <p:style>
          <a:lnRef idx="1">
            <a:schemeClr val="dk1"/>
          </a:lnRef>
          <a:fillRef idx="0">
            <a:schemeClr val="dk1"/>
          </a:fillRef>
          <a:effectRef idx="0">
            <a:schemeClr val="dk1"/>
          </a:effectRef>
          <a:fontRef idx="minor">
            <a:schemeClr val="tx1"/>
          </a:fontRef>
        </p:style>
      </p:cxnSp>
      <p:cxnSp>
        <p:nvCxnSpPr>
          <p:cNvPr id="229" name="Straight Connector 228"/>
          <p:cNvCxnSpPr/>
          <p:nvPr/>
        </p:nvCxnSpPr>
        <p:spPr>
          <a:xfrm>
            <a:off x="7357751" y="5001667"/>
            <a:ext cx="0" cy="215242"/>
          </a:xfrm>
          <a:prstGeom prst="line">
            <a:avLst/>
          </a:prstGeom>
          <a:ln/>
        </p:spPr>
        <p:style>
          <a:lnRef idx="1">
            <a:schemeClr val="dk1"/>
          </a:lnRef>
          <a:fillRef idx="0">
            <a:schemeClr val="dk1"/>
          </a:fillRef>
          <a:effectRef idx="0">
            <a:schemeClr val="dk1"/>
          </a:effectRef>
          <a:fontRef idx="minor">
            <a:schemeClr val="tx1"/>
          </a:fontRef>
        </p:style>
      </p:cxnSp>
      <p:cxnSp>
        <p:nvCxnSpPr>
          <p:cNvPr id="231" name="Straight Connector 230"/>
          <p:cNvCxnSpPr/>
          <p:nvPr/>
        </p:nvCxnSpPr>
        <p:spPr>
          <a:xfrm>
            <a:off x="8478210" y="3531201"/>
            <a:ext cx="17542" cy="1275041"/>
          </a:xfrm>
          <a:prstGeom prst="line">
            <a:avLst/>
          </a:prstGeom>
          <a:ln/>
        </p:spPr>
        <p:style>
          <a:lnRef idx="1">
            <a:schemeClr val="dk1"/>
          </a:lnRef>
          <a:fillRef idx="0">
            <a:schemeClr val="dk1"/>
          </a:fillRef>
          <a:effectRef idx="0">
            <a:schemeClr val="dk1"/>
          </a:effectRef>
          <a:fontRef idx="minor">
            <a:schemeClr val="tx1"/>
          </a:fontRef>
        </p:style>
      </p:cxnSp>
      <p:sp>
        <p:nvSpPr>
          <p:cNvPr id="233" name="Rounded Rectangle 232"/>
          <p:cNvSpPr/>
          <p:nvPr/>
        </p:nvSpPr>
        <p:spPr>
          <a:xfrm>
            <a:off x="8004084" y="4760694"/>
            <a:ext cx="1114051" cy="30244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smtClean="0">
                <a:solidFill>
                  <a:schemeClr val="tx1"/>
                </a:solidFill>
                <a:latin typeface="Arial Black" pitchFamily="34" charset="0"/>
              </a:rPr>
              <a:t>Personnel Dept.</a:t>
            </a:r>
            <a:endParaRPr lang="en-US" sz="600" dirty="0">
              <a:solidFill>
                <a:schemeClr val="tx1"/>
              </a:solidFill>
              <a:latin typeface="Arial Black" pitchFamily="34" charset="0"/>
            </a:endParaRPr>
          </a:p>
        </p:txBody>
      </p:sp>
      <p:cxnSp>
        <p:nvCxnSpPr>
          <p:cNvPr id="234" name="Straight Connector 233"/>
          <p:cNvCxnSpPr/>
          <p:nvPr/>
        </p:nvCxnSpPr>
        <p:spPr>
          <a:xfrm flipH="1">
            <a:off x="7465659" y="3360664"/>
            <a:ext cx="292857" cy="0"/>
          </a:xfrm>
          <a:prstGeom prst="line">
            <a:avLst/>
          </a:prstGeom>
          <a:ln/>
        </p:spPr>
        <p:style>
          <a:lnRef idx="1">
            <a:schemeClr val="dk1"/>
          </a:lnRef>
          <a:fillRef idx="0">
            <a:schemeClr val="dk1"/>
          </a:fillRef>
          <a:effectRef idx="0">
            <a:schemeClr val="dk1"/>
          </a:effectRef>
          <a:fontRef idx="minor">
            <a:schemeClr val="tx1"/>
          </a:fontRef>
        </p:style>
      </p:cxnSp>
      <p:cxnSp>
        <p:nvCxnSpPr>
          <p:cNvPr id="236" name="Straight Connector 235"/>
          <p:cNvCxnSpPr>
            <a:endCxn id="219" idx="0"/>
          </p:cNvCxnSpPr>
          <p:nvPr/>
        </p:nvCxnSpPr>
        <p:spPr>
          <a:xfrm>
            <a:off x="7465659" y="3354752"/>
            <a:ext cx="11348" cy="411028"/>
          </a:xfrm>
          <a:prstGeom prst="line">
            <a:avLst/>
          </a:prstGeom>
          <a:ln/>
        </p:spPr>
        <p:style>
          <a:lnRef idx="1">
            <a:schemeClr val="dk1"/>
          </a:lnRef>
          <a:fillRef idx="0">
            <a:schemeClr val="dk1"/>
          </a:fillRef>
          <a:effectRef idx="0">
            <a:schemeClr val="dk1"/>
          </a:effectRef>
          <a:fontRef idx="minor">
            <a:schemeClr val="tx1"/>
          </a:fontRef>
        </p:style>
      </p:cxnSp>
      <p:cxnSp>
        <p:nvCxnSpPr>
          <p:cNvPr id="240" name="Straight Connector 239"/>
          <p:cNvCxnSpPr/>
          <p:nvPr/>
        </p:nvCxnSpPr>
        <p:spPr>
          <a:xfrm>
            <a:off x="8474156" y="3127966"/>
            <a:ext cx="0" cy="86447"/>
          </a:xfrm>
          <a:prstGeom prst="line">
            <a:avLst/>
          </a:prstGeom>
          <a:ln/>
        </p:spPr>
        <p:style>
          <a:lnRef idx="1">
            <a:schemeClr val="dk1"/>
          </a:lnRef>
          <a:fillRef idx="0">
            <a:schemeClr val="dk1"/>
          </a:fillRef>
          <a:effectRef idx="0">
            <a:schemeClr val="dk1"/>
          </a:effectRef>
          <a:fontRef idx="minor">
            <a:schemeClr val="tx1"/>
          </a:fontRef>
        </p:style>
      </p:cxnSp>
      <p:cxnSp>
        <p:nvCxnSpPr>
          <p:cNvPr id="241" name="Straight Connector 240"/>
          <p:cNvCxnSpPr/>
          <p:nvPr/>
        </p:nvCxnSpPr>
        <p:spPr>
          <a:xfrm>
            <a:off x="8997389" y="3127966"/>
            <a:ext cx="0" cy="78871"/>
          </a:xfrm>
          <a:prstGeom prst="line">
            <a:avLst/>
          </a:prstGeom>
          <a:ln/>
        </p:spPr>
        <p:style>
          <a:lnRef idx="1">
            <a:schemeClr val="dk1"/>
          </a:lnRef>
          <a:fillRef idx="0">
            <a:schemeClr val="dk1"/>
          </a:fillRef>
          <a:effectRef idx="0">
            <a:schemeClr val="dk1"/>
          </a:effectRef>
          <a:fontRef idx="minor">
            <a:schemeClr val="tx1"/>
          </a:fontRef>
        </p:style>
      </p:cxnSp>
      <p:sp>
        <p:nvSpPr>
          <p:cNvPr id="242" name="Rounded Rectangle 241"/>
          <p:cNvSpPr/>
          <p:nvPr/>
        </p:nvSpPr>
        <p:spPr>
          <a:xfrm>
            <a:off x="5386347" y="3834076"/>
            <a:ext cx="775351" cy="29240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50" dirty="0" smtClean="0">
                <a:solidFill>
                  <a:schemeClr val="tx1"/>
                </a:solidFill>
                <a:latin typeface="Arial Black" pitchFamily="34" charset="0"/>
              </a:rPr>
              <a:t>Draftsman</a:t>
            </a:r>
            <a:endParaRPr lang="en-US" sz="750" dirty="0">
              <a:solidFill>
                <a:schemeClr val="tx1"/>
              </a:solidFill>
              <a:latin typeface="Arial Black" pitchFamily="34" charset="0"/>
            </a:endParaRPr>
          </a:p>
        </p:txBody>
      </p:sp>
      <p:cxnSp>
        <p:nvCxnSpPr>
          <p:cNvPr id="243" name="Straight Connector 242"/>
          <p:cNvCxnSpPr/>
          <p:nvPr/>
        </p:nvCxnSpPr>
        <p:spPr>
          <a:xfrm>
            <a:off x="5751583" y="3567925"/>
            <a:ext cx="0" cy="256387"/>
          </a:xfrm>
          <a:prstGeom prst="line">
            <a:avLst/>
          </a:prstGeom>
          <a:ln/>
        </p:spPr>
        <p:style>
          <a:lnRef idx="1">
            <a:schemeClr val="dk1"/>
          </a:lnRef>
          <a:fillRef idx="0">
            <a:schemeClr val="dk1"/>
          </a:fillRef>
          <a:effectRef idx="0">
            <a:schemeClr val="dk1"/>
          </a:effectRef>
          <a:fontRef idx="minor">
            <a:schemeClr val="tx1"/>
          </a:fontRef>
        </p:style>
      </p:cxnSp>
      <p:sp>
        <p:nvSpPr>
          <p:cNvPr id="245" name="Rounded Rectangle 244"/>
          <p:cNvSpPr/>
          <p:nvPr/>
        </p:nvSpPr>
        <p:spPr>
          <a:xfrm>
            <a:off x="6216657" y="3824537"/>
            <a:ext cx="775351" cy="292401"/>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Q.C. Engr.</a:t>
            </a:r>
            <a:endParaRPr lang="en-US" sz="500" dirty="0">
              <a:solidFill>
                <a:schemeClr val="tx1"/>
              </a:solidFill>
              <a:latin typeface="Arial Black" pitchFamily="34" charset="0"/>
            </a:endParaRPr>
          </a:p>
        </p:txBody>
      </p:sp>
      <p:cxnSp>
        <p:nvCxnSpPr>
          <p:cNvPr id="246" name="Straight Connector 245"/>
          <p:cNvCxnSpPr/>
          <p:nvPr/>
        </p:nvCxnSpPr>
        <p:spPr>
          <a:xfrm>
            <a:off x="6559318" y="3577689"/>
            <a:ext cx="0" cy="256387"/>
          </a:xfrm>
          <a:prstGeom prst="line">
            <a:avLst/>
          </a:prstGeom>
          <a:ln/>
        </p:spPr>
        <p:style>
          <a:lnRef idx="1">
            <a:schemeClr val="dk1"/>
          </a:lnRef>
          <a:fillRef idx="0">
            <a:schemeClr val="dk1"/>
          </a:fillRef>
          <a:effectRef idx="0">
            <a:schemeClr val="dk1"/>
          </a:effectRef>
          <a:fontRef idx="minor">
            <a:schemeClr val="tx1"/>
          </a:fontRef>
        </p:style>
      </p:cxnSp>
      <p:cxnSp>
        <p:nvCxnSpPr>
          <p:cNvPr id="254" name="Straight Connector 253"/>
          <p:cNvCxnSpPr/>
          <p:nvPr/>
        </p:nvCxnSpPr>
        <p:spPr>
          <a:xfrm flipH="1">
            <a:off x="6738388" y="4438059"/>
            <a:ext cx="190086" cy="0"/>
          </a:xfrm>
          <a:prstGeom prst="line">
            <a:avLst/>
          </a:prstGeom>
          <a:ln/>
        </p:spPr>
        <p:style>
          <a:lnRef idx="1">
            <a:schemeClr val="dk1"/>
          </a:lnRef>
          <a:fillRef idx="0">
            <a:schemeClr val="dk1"/>
          </a:fillRef>
          <a:effectRef idx="0">
            <a:schemeClr val="dk1"/>
          </a:effectRef>
          <a:fontRef idx="minor">
            <a:schemeClr val="tx1"/>
          </a:fontRef>
        </p:style>
      </p:cxnSp>
      <p:cxnSp>
        <p:nvCxnSpPr>
          <p:cNvPr id="256" name="Straight Connector 255"/>
          <p:cNvCxnSpPr/>
          <p:nvPr/>
        </p:nvCxnSpPr>
        <p:spPr>
          <a:xfrm>
            <a:off x="8118379" y="3540070"/>
            <a:ext cx="8220" cy="207609"/>
          </a:xfrm>
          <a:prstGeom prst="line">
            <a:avLst/>
          </a:prstGeom>
          <a:ln/>
        </p:spPr>
        <p:style>
          <a:lnRef idx="1">
            <a:schemeClr val="dk1"/>
          </a:lnRef>
          <a:fillRef idx="0">
            <a:schemeClr val="dk1"/>
          </a:fillRef>
          <a:effectRef idx="0">
            <a:schemeClr val="dk1"/>
          </a:effectRef>
          <a:fontRef idx="minor">
            <a:schemeClr val="tx1"/>
          </a:fontRef>
        </p:style>
      </p:cxnSp>
      <p:cxnSp>
        <p:nvCxnSpPr>
          <p:cNvPr id="259" name="Straight Connector 258"/>
          <p:cNvCxnSpPr/>
          <p:nvPr/>
        </p:nvCxnSpPr>
        <p:spPr>
          <a:xfrm>
            <a:off x="8986612" y="3530163"/>
            <a:ext cx="8220" cy="207609"/>
          </a:xfrm>
          <a:prstGeom prst="line">
            <a:avLst/>
          </a:prstGeom>
          <a:ln/>
        </p:spPr>
        <p:style>
          <a:lnRef idx="1">
            <a:schemeClr val="dk1"/>
          </a:lnRef>
          <a:fillRef idx="0">
            <a:schemeClr val="dk1"/>
          </a:fillRef>
          <a:effectRef idx="0">
            <a:schemeClr val="dk1"/>
          </a:effectRef>
          <a:fontRef idx="minor">
            <a:schemeClr val="tx1"/>
          </a:fontRef>
        </p:style>
      </p:cxnSp>
      <p:cxnSp>
        <p:nvCxnSpPr>
          <p:cNvPr id="260" name="Straight Connector 259"/>
          <p:cNvCxnSpPr/>
          <p:nvPr/>
        </p:nvCxnSpPr>
        <p:spPr>
          <a:xfrm flipH="1">
            <a:off x="8107607" y="3127966"/>
            <a:ext cx="10772" cy="77130"/>
          </a:xfrm>
          <a:prstGeom prst="line">
            <a:avLst/>
          </a:prstGeom>
          <a:ln/>
        </p:spPr>
        <p:style>
          <a:lnRef idx="1">
            <a:schemeClr val="dk1"/>
          </a:lnRef>
          <a:fillRef idx="0">
            <a:schemeClr val="dk1"/>
          </a:fillRef>
          <a:effectRef idx="0">
            <a:schemeClr val="dk1"/>
          </a:effectRef>
          <a:fontRef idx="minor">
            <a:schemeClr val="tx1"/>
          </a:fontRef>
        </p:style>
      </p:cxnSp>
      <p:sp>
        <p:nvSpPr>
          <p:cNvPr id="144" name="Rounded Rectangle 143"/>
          <p:cNvSpPr/>
          <p:nvPr/>
        </p:nvSpPr>
        <p:spPr>
          <a:xfrm>
            <a:off x="3581400" y="705936"/>
            <a:ext cx="2133600" cy="32082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smtClean="0">
              <a:solidFill>
                <a:schemeClr val="tx1"/>
              </a:solidFill>
              <a:latin typeface="Arial Black" pitchFamily="34" charset="0"/>
            </a:endParaRPr>
          </a:p>
          <a:p>
            <a:pPr algn="ctr"/>
            <a:r>
              <a:rPr lang="en-US" sz="1050" dirty="0" smtClean="0">
                <a:solidFill>
                  <a:schemeClr val="tx1"/>
                </a:solidFill>
                <a:latin typeface="Arial Black" pitchFamily="34" charset="0"/>
              </a:rPr>
              <a:t>CEO</a:t>
            </a:r>
          </a:p>
          <a:p>
            <a:pPr algn="ctr"/>
            <a:r>
              <a:rPr lang="en-US" sz="800" dirty="0">
                <a:solidFill>
                  <a:schemeClr val="tx1"/>
                </a:solidFill>
                <a:latin typeface="Arial Black" pitchFamily="34" charset="0"/>
              </a:rPr>
              <a:t>Mr. </a:t>
            </a:r>
            <a:r>
              <a:rPr lang="en-US" sz="800" dirty="0" err="1" smtClean="0">
                <a:solidFill>
                  <a:schemeClr val="tx1"/>
                </a:solidFill>
                <a:latin typeface="Arial Black" pitchFamily="34" charset="0"/>
              </a:rPr>
              <a:t>Rakan</a:t>
            </a:r>
            <a:r>
              <a:rPr lang="en-US" sz="800" dirty="0" smtClean="0">
                <a:solidFill>
                  <a:schemeClr val="tx1"/>
                </a:solidFill>
                <a:latin typeface="Arial Black" pitchFamily="34" charset="0"/>
              </a:rPr>
              <a:t> </a:t>
            </a:r>
            <a:r>
              <a:rPr lang="en-US" sz="800" dirty="0" err="1" smtClean="0">
                <a:solidFill>
                  <a:schemeClr val="tx1"/>
                </a:solidFill>
                <a:latin typeface="Arial Black" pitchFamily="34" charset="0"/>
              </a:rPr>
              <a:t>Tareq</a:t>
            </a:r>
            <a:r>
              <a:rPr lang="en-US" sz="800" dirty="0" smtClean="0">
                <a:solidFill>
                  <a:schemeClr val="tx1"/>
                </a:solidFill>
                <a:latin typeface="Arial Black" pitchFamily="34" charset="0"/>
              </a:rPr>
              <a:t> Salem Al </a:t>
            </a:r>
            <a:r>
              <a:rPr lang="en-US" sz="800" dirty="0" err="1" smtClean="0">
                <a:solidFill>
                  <a:schemeClr val="tx1"/>
                </a:solidFill>
                <a:latin typeface="Arial Black" pitchFamily="34" charset="0"/>
              </a:rPr>
              <a:t>Mutawa</a:t>
            </a:r>
            <a:endParaRPr lang="en-US" sz="800" dirty="0">
              <a:solidFill>
                <a:schemeClr val="tx1"/>
              </a:solidFill>
              <a:latin typeface="Arial Black" pitchFamily="34" charset="0"/>
            </a:endParaRPr>
          </a:p>
          <a:p>
            <a:pPr algn="ctr"/>
            <a:r>
              <a:rPr lang="en-US" sz="1200" dirty="0" smtClean="0">
                <a:solidFill>
                  <a:schemeClr val="tx1"/>
                </a:solidFill>
                <a:latin typeface="Arial Black" pitchFamily="34" charset="0"/>
              </a:rPr>
              <a:t> </a:t>
            </a:r>
            <a:endParaRPr lang="en-US" sz="1200" dirty="0">
              <a:solidFill>
                <a:schemeClr val="tx1"/>
              </a:solidFill>
              <a:latin typeface="Arial Black" pitchFamily="34" charset="0"/>
            </a:endParaRPr>
          </a:p>
        </p:txBody>
      </p:sp>
      <p:cxnSp>
        <p:nvCxnSpPr>
          <p:cNvPr id="145" name="Straight Connector 144"/>
          <p:cNvCxnSpPr/>
          <p:nvPr/>
        </p:nvCxnSpPr>
        <p:spPr>
          <a:xfrm>
            <a:off x="4697165" y="997728"/>
            <a:ext cx="8220" cy="103805"/>
          </a:xfrm>
          <a:prstGeom prst="line">
            <a:avLst/>
          </a:prstGeom>
          <a:ln/>
        </p:spPr>
        <p:style>
          <a:lnRef idx="1">
            <a:schemeClr val="dk1"/>
          </a:lnRef>
          <a:fillRef idx="0">
            <a:schemeClr val="dk1"/>
          </a:fillRef>
          <a:effectRef idx="0">
            <a:schemeClr val="dk1"/>
          </a:effectRef>
          <a:fontRef idx="minor">
            <a:schemeClr val="tx1"/>
          </a:fontRef>
        </p:style>
      </p:cxnSp>
      <p:sp>
        <p:nvSpPr>
          <p:cNvPr id="150" name="Rounded Rectangle 149"/>
          <p:cNvSpPr/>
          <p:nvPr/>
        </p:nvSpPr>
        <p:spPr>
          <a:xfrm>
            <a:off x="2473155" y="6090001"/>
            <a:ext cx="1600199" cy="37087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latin typeface="Arial Black" pitchFamily="34" charset="0"/>
              </a:rPr>
              <a:t>Eng. </a:t>
            </a:r>
            <a:r>
              <a:rPr lang="en-US" sz="1100" dirty="0" err="1" smtClean="0">
                <a:solidFill>
                  <a:schemeClr val="tx1"/>
                </a:solidFill>
                <a:latin typeface="Arial Black" pitchFamily="34" charset="0"/>
              </a:rPr>
              <a:t>Haitham</a:t>
            </a:r>
            <a:r>
              <a:rPr lang="en-US" sz="1100" dirty="0" smtClean="0">
                <a:solidFill>
                  <a:schemeClr val="tx1"/>
                </a:solidFill>
                <a:latin typeface="Arial Black" pitchFamily="34" charset="0"/>
              </a:rPr>
              <a:t> </a:t>
            </a:r>
            <a:r>
              <a:rPr lang="en-US" sz="1100" dirty="0" err="1" smtClean="0">
                <a:solidFill>
                  <a:schemeClr val="tx1"/>
                </a:solidFill>
                <a:latin typeface="Arial Black" pitchFamily="34" charset="0"/>
              </a:rPr>
              <a:t>Asaad</a:t>
            </a:r>
            <a:endParaRPr lang="en-US" sz="900" dirty="0">
              <a:solidFill>
                <a:schemeClr val="tx1"/>
              </a:solidFill>
              <a:latin typeface="Arial Black" pitchFamily="34" charset="0"/>
            </a:endParaRPr>
          </a:p>
        </p:txBody>
      </p:sp>
      <p:sp>
        <p:nvSpPr>
          <p:cNvPr id="151" name="Rounded Rectangle 150"/>
          <p:cNvSpPr/>
          <p:nvPr/>
        </p:nvSpPr>
        <p:spPr>
          <a:xfrm>
            <a:off x="1330556" y="6239788"/>
            <a:ext cx="1008217" cy="26821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a:t>
            </a:r>
            <a:r>
              <a:rPr lang="en-US" sz="1100" dirty="0" smtClean="0">
                <a:solidFill>
                  <a:schemeClr val="tx1"/>
                </a:solidFill>
                <a:latin typeface="Arial Black" pitchFamily="34" charset="0"/>
              </a:rPr>
              <a:t> </a:t>
            </a:r>
            <a:endParaRPr lang="en-US" sz="900" dirty="0">
              <a:solidFill>
                <a:schemeClr val="tx1"/>
              </a:solidFill>
              <a:latin typeface="Arial Black" pitchFamily="34" charset="0"/>
            </a:endParaRPr>
          </a:p>
        </p:txBody>
      </p:sp>
      <p:cxnSp>
        <p:nvCxnSpPr>
          <p:cNvPr id="160" name="Straight Connector 159"/>
          <p:cNvCxnSpPr/>
          <p:nvPr/>
        </p:nvCxnSpPr>
        <p:spPr>
          <a:xfrm>
            <a:off x="557594" y="6083740"/>
            <a:ext cx="1981179" cy="6261"/>
          </a:xfrm>
          <a:prstGeom prst="line">
            <a:avLst/>
          </a:prstGeom>
          <a:ln/>
        </p:spPr>
        <p:style>
          <a:lnRef idx="1">
            <a:schemeClr val="dk1"/>
          </a:lnRef>
          <a:fillRef idx="0">
            <a:schemeClr val="dk1"/>
          </a:fillRef>
          <a:effectRef idx="0">
            <a:schemeClr val="dk1"/>
          </a:effectRef>
          <a:fontRef idx="minor">
            <a:schemeClr val="tx1"/>
          </a:fontRef>
        </p:style>
      </p:cxnSp>
      <p:sp>
        <p:nvSpPr>
          <p:cNvPr id="165" name="Rounded Rectangle 164"/>
          <p:cNvSpPr/>
          <p:nvPr/>
        </p:nvSpPr>
        <p:spPr>
          <a:xfrm>
            <a:off x="138873" y="6197372"/>
            <a:ext cx="1008217" cy="130033"/>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166" name="Rounded Rectangle 165"/>
          <p:cNvSpPr/>
          <p:nvPr/>
        </p:nvSpPr>
        <p:spPr>
          <a:xfrm>
            <a:off x="138873" y="6431177"/>
            <a:ext cx="1008217" cy="153646"/>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167" name="Straight Connector 166"/>
          <p:cNvCxnSpPr/>
          <p:nvPr/>
        </p:nvCxnSpPr>
        <p:spPr>
          <a:xfrm>
            <a:off x="565139" y="6090133"/>
            <a:ext cx="0" cy="133500"/>
          </a:xfrm>
          <a:prstGeom prst="line">
            <a:avLst/>
          </a:prstGeom>
          <a:ln/>
        </p:spPr>
        <p:style>
          <a:lnRef idx="1">
            <a:schemeClr val="dk1"/>
          </a:lnRef>
          <a:fillRef idx="0">
            <a:schemeClr val="dk1"/>
          </a:fillRef>
          <a:effectRef idx="0">
            <a:schemeClr val="dk1"/>
          </a:effectRef>
          <a:fontRef idx="minor">
            <a:schemeClr val="tx1"/>
          </a:fontRef>
        </p:style>
      </p:cxnSp>
      <p:cxnSp>
        <p:nvCxnSpPr>
          <p:cNvPr id="168" name="Straight Connector 167"/>
          <p:cNvCxnSpPr/>
          <p:nvPr/>
        </p:nvCxnSpPr>
        <p:spPr>
          <a:xfrm>
            <a:off x="565139" y="6327927"/>
            <a:ext cx="0" cy="103772"/>
          </a:xfrm>
          <a:prstGeom prst="line">
            <a:avLst/>
          </a:prstGeom>
          <a:ln/>
        </p:spPr>
        <p:style>
          <a:lnRef idx="1">
            <a:schemeClr val="dk1"/>
          </a:lnRef>
          <a:fillRef idx="0">
            <a:schemeClr val="dk1"/>
          </a:fillRef>
          <a:effectRef idx="0">
            <a:schemeClr val="dk1"/>
          </a:effectRef>
          <a:fontRef idx="minor">
            <a:schemeClr val="tx1"/>
          </a:fontRef>
        </p:style>
      </p:cxnSp>
      <p:cxnSp>
        <p:nvCxnSpPr>
          <p:cNvPr id="169" name="Straight Connector 168"/>
          <p:cNvCxnSpPr/>
          <p:nvPr/>
        </p:nvCxnSpPr>
        <p:spPr>
          <a:xfrm>
            <a:off x="1880126" y="6083873"/>
            <a:ext cx="0" cy="166728"/>
          </a:xfrm>
          <a:prstGeom prst="line">
            <a:avLst/>
          </a:prstGeom>
          <a:ln/>
        </p:spPr>
        <p:style>
          <a:lnRef idx="1">
            <a:schemeClr val="dk1"/>
          </a:lnRef>
          <a:fillRef idx="0">
            <a:schemeClr val="dk1"/>
          </a:fillRef>
          <a:effectRef idx="0">
            <a:schemeClr val="dk1"/>
          </a:effectRef>
          <a:fontRef idx="minor">
            <a:schemeClr val="tx1"/>
          </a:fontRef>
        </p:style>
      </p:cxnSp>
      <p:cxnSp>
        <p:nvCxnSpPr>
          <p:cNvPr id="176" name="Straight Connector 175"/>
          <p:cNvCxnSpPr/>
          <p:nvPr/>
        </p:nvCxnSpPr>
        <p:spPr>
          <a:xfrm flipH="1">
            <a:off x="4056755" y="6266006"/>
            <a:ext cx="133843" cy="0"/>
          </a:xfrm>
          <a:prstGeom prst="line">
            <a:avLst/>
          </a:prstGeom>
          <a:ln/>
        </p:spPr>
        <p:style>
          <a:lnRef idx="1">
            <a:schemeClr val="dk1"/>
          </a:lnRef>
          <a:fillRef idx="0">
            <a:schemeClr val="dk1"/>
          </a:fillRef>
          <a:effectRef idx="0">
            <a:schemeClr val="dk1"/>
          </a:effectRef>
          <a:fontRef idx="minor">
            <a:schemeClr val="tx1"/>
          </a:fontRef>
        </p:style>
      </p:cxnSp>
      <p:cxnSp>
        <p:nvCxnSpPr>
          <p:cNvPr id="195" name="Straight Connector 194"/>
          <p:cNvCxnSpPr/>
          <p:nvPr/>
        </p:nvCxnSpPr>
        <p:spPr>
          <a:xfrm>
            <a:off x="2402662" y="1965592"/>
            <a:ext cx="0" cy="94004"/>
          </a:xfrm>
          <a:prstGeom prst="line">
            <a:avLst/>
          </a:prstGeom>
          <a:ln/>
        </p:spPr>
        <p:style>
          <a:lnRef idx="1">
            <a:schemeClr val="dk1"/>
          </a:lnRef>
          <a:fillRef idx="0">
            <a:schemeClr val="dk1"/>
          </a:fillRef>
          <a:effectRef idx="0">
            <a:schemeClr val="dk1"/>
          </a:effectRef>
          <a:fontRef idx="minor">
            <a:schemeClr val="tx1"/>
          </a:fontRef>
        </p:style>
      </p:cxnSp>
      <p:sp>
        <p:nvSpPr>
          <p:cNvPr id="230" name="Rounded Rectangle 229"/>
          <p:cNvSpPr/>
          <p:nvPr/>
        </p:nvSpPr>
        <p:spPr>
          <a:xfrm>
            <a:off x="2443175" y="2527958"/>
            <a:ext cx="1613580" cy="35437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b="1" dirty="0" smtClean="0">
                <a:solidFill>
                  <a:schemeClr val="tx1"/>
                </a:solidFill>
                <a:latin typeface="Arial Black" pitchFamily="34" charset="0"/>
              </a:rPr>
              <a:t>Eng. </a:t>
            </a:r>
            <a:r>
              <a:rPr lang="en-US" sz="1100" b="1" dirty="0" err="1" smtClean="0">
                <a:solidFill>
                  <a:schemeClr val="tx1"/>
                </a:solidFill>
                <a:latin typeface="Arial Black" pitchFamily="34" charset="0"/>
              </a:rPr>
              <a:t>Nazeeh</a:t>
            </a:r>
            <a:r>
              <a:rPr lang="en-US" sz="1100" b="1" dirty="0" smtClean="0">
                <a:solidFill>
                  <a:schemeClr val="tx1"/>
                </a:solidFill>
                <a:latin typeface="Arial Black" pitchFamily="34" charset="0"/>
              </a:rPr>
              <a:t> Yousef</a:t>
            </a:r>
            <a:endParaRPr lang="en-US" sz="900" b="1" dirty="0">
              <a:solidFill>
                <a:schemeClr val="tx1"/>
              </a:solidFill>
              <a:latin typeface="Arial Black" pitchFamily="34" charset="0"/>
            </a:endParaRPr>
          </a:p>
        </p:txBody>
      </p:sp>
      <p:sp>
        <p:nvSpPr>
          <p:cNvPr id="232" name="Rounded Rectangle 231"/>
          <p:cNvSpPr/>
          <p:nvPr/>
        </p:nvSpPr>
        <p:spPr>
          <a:xfrm>
            <a:off x="1244471" y="2665320"/>
            <a:ext cx="992699" cy="216429"/>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latin typeface="Arial Black" pitchFamily="34" charset="0"/>
              </a:rPr>
              <a:t>Draftsman </a:t>
            </a:r>
            <a:endParaRPr lang="en-US" sz="700" dirty="0">
              <a:solidFill>
                <a:schemeClr val="tx1"/>
              </a:solidFill>
              <a:latin typeface="Arial Black" pitchFamily="34" charset="0"/>
            </a:endParaRPr>
          </a:p>
        </p:txBody>
      </p:sp>
      <p:cxnSp>
        <p:nvCxnSpPr>
          <p:cNvPr id="235" name="Straight Connector 234"/>
          <p:cNvCxnSpPr/>
          <p:nvPr/>
        </p:nvCxnSpPr>
        <p:spPr>
          <a:xfrm>
            <a:off x="541319" y="2554614"/>
            <a:ext cx="1950685" cy="5052"/>
          </a:xfrm>
          <a:prstGeom prst="line">
            <a:avLst/>
          </a:prstGeom>
          <a:ln/>
        </p:spPr>
        <p:style>
          <a:lnRef idx="1">
            <a:schemeClr val="dk1"/>
          </a:lnRef>
          <a:fillRef idx="0">
            <a:schemeClr val="dk1"/>
          </a:fillRef>
          <a:effectRef idx="0">
            <a:schemeClr val="dk1"/>
          </a:effectRef>
          <a:fontRef idx="minor">
            <a:schemeClr val="tx1"/>
          </a:fontRef>
        </p:style>
      </p:cxnSp>
      <p:sp>
        <p:nvSpPr>
          <p:cNvPr id="237" name="Rounded Rectangle 236"/>
          <p:cNvSpPr/>
          <p:nvPr/>
        </p:nvSpPr>
        <p:spPr>
          <a:xfrm>
            <a:off x="115053" y="2613796"/>
            <a:ext cx="992699" cy="104928"/>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Project Engr. </a:t>
            </a:r>
            <a:endParaRPr lang="en-US" sz="500" dirty="0">
              <a:solidFill>
                <a:schemeClr val="tx1"/>
              </a:solidFill>
              <a:latin typeface="Arial Black" pitchFamily="34" charset="0"/>
            </a:endParaRPr>
          </a:p>
        </p:txBody>
      </p:sp>
      <p:sp>
        <p:nvSpPr>
          <p:cNvPr id="238" name="Rounded Rectangle 237"/>
          <p:cNvSpPr/>
          <p:nvPr/>
        </p:nvSpPr>
        <p:spPr>
          <a:xfrm>
            <a:off x="115053" y="2775176"/>
            <a:ext cx="992699" cy="123982"/>
          </a:xfrm>
          <a:prstGeom prst="roundRect">
            <a:avLst/>
          </a:prstGeom>
          <a:solidFill>
            <a:schemeClr val="bg1"/>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latin typeface="Arial Black" pitchFamily="34" charset="0"/>
              </a:rPr>
              <a:t>Site Foreman </a:t>
            </a:r>
            <a:endParaRPr lang="en-US" sz="500" dirty="0">
              <a:solidFill>
                <a:schemeClr val="tx1"/>
              </a:solidFill>
              <a:latin typeface="Arial Black" pitchFamily="34" charset="0"/>
            </a:endParaRPr>
          </a:p>
        </p:txBody>
      </p:sp>
      <p:cxnSp>
        <p:nvCxnSpPr>
          <p:cNvPr id="239" name="Straight Connector 238"/>
          <p:cNvCxnSpPr/>
          <p:nvPr/>
        </p:nvCxnSpPr>
        <p:spPr>
          <a:xfrm>
            <a:off x="541319" y="2560874"/>
            <a:ext cx="0" cy="107725"/>
          </a:xfrm>
          <a:prstGeom prst="line">
            <a:avLst/>
          </a:prstGeom>
          <a:ln/>
        </p:spPr>
        <p:style>
          <a:lnRef idx="1">
            <a:schemeClr val="dk1"/>
          </a:lnRef>
          <a:fillRef idx="0">
            <a:schemeClr val="dk1"/>
          </a:fillRef>
          <a:effectRef idx="0">
            <a:schemeClr val="dk1"/>
          </a:effectRef>
          <a:fontRef idx="minor">
            <a:schemeClr val="tx1"/>
          </a:fontRef>
        </p:style>
      </p:cxnSp>
      <p:cxnSp>
        <p:nvCxnSpPr>
          <p:cNvPr id="244" name="Straight Connector 243"/>
          <p:cNvCxnSpPr/>
          <p:nvPr/>
        </p:nvCxnSpPr>
        <p:spPr>
          <a:xfrm>
            <a:off x="541319" y="2726244"/>
            <a:ext cx="0" cy="83737"/>
          </a:xfrm>
          <a:prstGeom prst="line">
            <a:avLst/>
          </a:prstGeom>
          <a:ln/>
        </p:spPr>
        <p:style>
          <a:lnRef idx="1">
            <a:schemeClr val="dk1"/>
          </a:lnRef>
          <a:fillRef idx="0">
            <a:schemeClr val="dk1"/>
          </a:fillRef>
          <a:effectRef idx="0">
            <a:schemeClr val="dk1"/>
          </a:effectRef>
          <a:fontRef idx="minor">
            <a:schemeClr val="tx1"/>
          </a:fontRef>
        </p:style>
      </p:cxnSp>
      <p:cxnSp>
        <p:nvCxnSpPr>
          <p:cNvPr id="247" name="Straight Connector 246"/>
          <p:cNvCxnSpPr/>
          <p:nvPr/>
        </p:nvCxnSpPr>
        <p:spPr>
          <a:xfrm>
            <a:off x="1768166" y="2554614"/>
            <a:ext cx="0" cy="75855"/>
          </a:xfrm>
          <a:prstGeom prst="line">
            <a:avLst/>
          </a:prstGeom>
          <a:ln/>
        </p:spPr>
        <p:style>
          <a:lnRef idx="1">
            <a:schemeClr val="dk1"/>
          </a:lnRef>
          <a:fillRef idx="0">
            <a:schemeClr val="dk1"/>
          </a:fillRef>
          <a:effectRef idx="0">
            <a:schemeClr val="dk1"/>
          </a:effectRef>
          <a:fontRef idx="minor">
            <a:schemeClr val="tx1"/>
          </a:fontRef>
        </p:style>
      </p:cxn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252866" y="145607"/>
            <a:ext cx="754037" cy="1287863"/>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57991" y="1074863"/>
            <a:ext cx="2606902" cy="449466"/>
          </a:xfrm>
          <a:prstGeom prst="rect">
            <a:avLst/>
          </a:prstGeom>
        </p:spPr>
      </p:pic>
      <p:cxnSp>
        <p:nvCxnSpPr>
          <p:cNvPr id="149" name="Straight Connector 148"/>
          <p:cNvCxnSpPr>
            <a:stCxn id="31" idx="2"/>
          </p:cNvCxnSpPr>
          <p:nvPr/>
        </p:nvCxnSpPr>
        <p:spPr>
          <a:xfrm>
            <a:off x="4713429" y="1371600"/>
            <a:ext cx="10971" cy="76200"/>
          </a:xfrm>
          <a:prstGeom prst="line">
            <a:avLst/>
          </a:prstGeom>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63368850"/>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Office Theme">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3786</TotalTime>
  <Words>175</Words>
  <Application>Microsoft Office PowerPoint</Application>
  <PresentationFormat>On-screen Show (4:3)</PresentationFormat>
  <Paragraphs>70</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Sadeer trading &amp; contracting co. was established in 1973 by Mr. Tareq Bader Salem Al Mutawa for the purpose of introducing the drywall system to the Kuwaiti construction industry. Since inception, Sadeer’s experience in the field of gypsum and other finishing related works has grown increasingly. Today, Sadeer consistently caters to the commercial and contracting sectors with over 250 custom finishing products. Armed with an array of specialized products, a highly qualified engineering team , production facility and global strategic relationships Sadeer proudly maintains a leading role with end-to-end interior finishing works in the region.</dc:title>
  <dc:creator>Sadeer</dc:creator>
  <cp:lastModifiedBy>omar IT</cp:lastModifiedBy>
  <cp:revision>186</cp:revision>
  <cp:lastPrinted>2013-10-23T10:29:16Z</cp:lastPrinted>
  <dcterms:created xsi:type="dcterms:W3CDTF">2010-07-17T09:26:10Z</dcterms:created>
  <dcterms:modified xsi:type="dcterms:W3CDTF">2016-05-29T06:26:13Z</dcterms:modified>
</cp:coreProperties>
</file>